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0BC4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43434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sz="2800" b="1" dirty="0" smtClean="0">
                <a:solidFill>
                  <a:schemeClr val="bg2"/>
                </a:solidFill>
              </a:rPr>
              <a:t/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gu-IN" sz="2800" b="1" dirty="0" smtClean="0">
                <a:solidFill>
                  <a:schemeClr val="bg2"/>
                </a:solidFill>
              </a:rPr>
              <a:t>સર્વોદય હાયર એજ્યુકેશન સોસાયટી</a:t>
            </a:r>
            <a:r>
              <a:rPr lang="en-US" sz="2800" b="1" dirty="0" smtClean="0">
                <a:solidFill>
                  <a:schemeClr val="bg2"/>
                </a:solidFill>
              </a:rPr>
              <a:t>,</a:t>
            </a:r>
            <a:r>
              <a:rPr lang="gu-IN" sz="2800" b="1" dirty="0" smtClean="0">
                <a:solidFill>
                  <a:schemeClr val="bg2"/>
                </a:solidFill>
              </a:rPr>
              <a:t> માણસા </a:t>
            </a:r>
            <a:r>
              <a:rPr lang="en-US" sz="2800" b="1" dirty="0" smtClean="0">
                <a:solidFill>
                  <a:schemeClr val="bg2"/>
                </a:solidFill>
              </a:rPr>
              <a:t/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gu-IN" sz="1800" b="1" dirty="0" smtClean="0">
                <a:solidFill>
                  <a:schemeClr val="bg2"/>
                </a:solidFill>
              </a:rPr>
              <a:t>સંચાલિત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gu-IN" sz="4800" b="1" dirty="0" smtClean="0">
                <a:solidFill>
                  <a:srgbClr val="002060"/>
                </a:solidFill>
              </a:rPr>
              <a:t> </a:t>
            </a:r>
            <a:r>
              <a:rPr lang="gu-IN" sz="3200" b="1" dirty="0" smtClean="0">
                <a:solidFill>
                  <a:srgbClr val="002060"/>
                </a:solidFill>
              </a:rPr>
              <a:t>એસ.ડી. આર્ટ્સ એન્ડ શાહ બી.આર. કોમર્સ કૉલેજ, માણસા</a:t>
            </a:r>
            <a:r>
              <a:rPr lang="en-US" sz="3200" b="1" dirty="0" smtClean="0">
                <a:solidFill>
                  <a:srgbClr val="002060"/>
                </a:solidFill>
              </a:rPr>
              <a:t>,</a:t>
            </a:r>
            <a:r>
              <a:rPr lang="gu-IN" sz="3200" b="1" dirty="0" smtClean="0">
                <a:solidFill>
                  <a:srgbClr val="002060"/>
                </a:solidFill>
              </a:rPr>
              <a:t> ગુજરાતી વિભાગ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905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Semester – 1 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Paper No. </a:t>
            </a:r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CC 102 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gu-IN" sz="2400" dirty="0" smtClean="0">
                <a:solidFill>
                  <a:srgbClr val="FFFF00"/>
                </a:solidFill>
              </a:rPr>
              <a:t>ગદ્ય – પરમ્પરાપરક વાર્તાઓ – સંપા. રાધેશ્યામ શર્મા </a:t>
            </a:r>
            <a:endParaRPr lang="en-US" sz="2400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Picture 3" descr="1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381000"/>
            <a:ext cx="1071563" cy="9953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Paramparaparak-Varta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457200"/>
            <a:ext cx="6629400" cy="59436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endParaRPr lang="gu-IN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gu-IN" b="1" dirty="0" smtClean="0">
                <a:solidFill>
                  <a:schemeClr val="bg2">
                    <a:lumMod val="50000"/>
                  </a:schemeClr>
                </a:solidFill>
              </a:rPr>
              <a:t>અર્વાચીન ગુજરાતી સાહિત્યનો પરિચય</a:t>
            </a:r>
          </a:p>
          <a:p>
            <a:pPr>
              <a:buNone/>
            </a:pPr>
            <a:endParaRPr lang="gu-IN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gu-IN" b="1" dirty="0" smtClean="0">
                <a:solidFill>
                  <a:srgbClr val="FF0000"/>
                </a:solidFill>
              </a:rPr>
              <a:t>અર્વાચીન ગુજરાતી સાહિત્યસ્વરૂપો</a:t>
            </a:r>
          </a:p>
          <a:p>
            <a:pPr marL="0" indent="0">
              <a:buNone/>
            </a:pPr>
            <a:r>
              <a:rPr lang="gu-IN" b="1" dirty="0" smtClean="0">
                <a:solidFill>
                  <a:srgbClr val="FF0000"/>
                </a:solidFill>
              </a:rPr>
              <a:t>	</a:t>
            </a:r>
            <a:r>
              <a:rPr lang="gu-IN" dirty="0" smtClean="0">
                <a:solidFill>
                  <a:srgbClr val="E30BC4"/>
                </a:solidFill>
              </a:rPr>
              <a:t>-ગધગદ્ય સ્વરૂપ</a:t>
            </a:r>
          </a:p>
          <a:p>
            <a:pPr marL="0" indent="0">
              <a:buNone/>
            </a:pPr>
            <a:r>
              <a:rPr lang="gu-IN" dirty="0" smtClean="0">
                <a:solidFill>
                  <a:srgbClr val="0070C0"/>
                </a:solidFill>
              </a:rPr>
              <a:t>      નવલકથા, ટૂંકીવાર્તા, નાટક, એકાંકી......</a:t>
            </a:r>
          </a:p>
          <a:p>
            <a:pPr marL="0" indent="0">
              <a:buNone/>
            </a:pPr>
            <a:r>
              <a:rPr lang="gu-IN" dirty="0" smtClean="0">
                <a:solidFill>
                  <a:srgbClr val="0070C0"/>
                </a:solidFill>
              </a:rPr>
              <a:t>	</a:t>
            </a:r>
            <a:r>
              <a:rPr lang="gu-IN" dirty="0" smtClean="0">
                <a:solidFill>
                  <a:srgbClr val="E30BC4"/>
                </a:solidFill>
              </a:rPr>
              <a:t>- પદ્ય સ્વરૂપ</a:t>
            </a:r>
          </a:p>
          <a:p>
            <a:pPr marL="0" indent="0">
              <a:buNone/>
            </a:pPr>
            <a:r>
              <a:rPr lang="gu-IN" dirty="0" smtClean="0">
                <a:solidFill>
                  <a:srgbClr val="0070C0"/>
                </a:solidFill>
              </a:rPr>
              <a:t>      ગીત, ખંડકાવ્ય, સોનેટ, ગઝલ.......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gu-IN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gu-IN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gu-IN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gu-IN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gu-IN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gu-IN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gu-IN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gu-IN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gu-IN" b="1" dirty="0" smtClean="0">
                <a:solidFill>
                  <a:srgbClr val="FF0000"/>
                </a:solidFill>
              </a:rPr>
              <a:t>ટૂંકીવાર્તા એટલે શું? </a:t>
            </a:r>
          </a:p>
          <a:p>
            <a:pPr algn="just">
              <a:buNone/>
            </a:pPr>
            <a:r>
              <a:rPr lang="gu-IN" dirty="0" smtClean="0"/>
              <a:t>	ટૂંકીવાર્તા એ સમગ્ર જીવનનો નિરૂપણથી પણ તેના કોઈ અંશનો સરળ આલેખન છે.” ટૂંકી વાર્તા જીવનના એ પ્રસંગ, એક પરિસ્થિતિ કે એક અનુભૂતિ સમગ્ર દ્રષ્ટિ અને અખંડ છાપ પાડે તેવી નાટ્યાત્મક રજૂઆત છે. ટૂંકીવાર્તાની શ્રી મુન્શીએ “અર્વાચીન સાહિત્યનો અપૂર્વ પુષ્પો” તરીકે ઓળખાવી છે.</a:t>
            </a:r>
            <a:endParaRPr lang="gu-IN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gu-IN" dirty="0" smtClean="0"/>
              <a:t> </a:t>
            </a:r>
            <a:r>
              <a:rPr lang="gu-IN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હડસને</a:t>
            </a:r>
            <a:r>
              <a:rPr lang="gu-I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કહ્યું છે તેમ-</a:t>
            </a:r>
            <a:r>
              <a:rPr lang="gu-IN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‘ટૂંકી વાર્તા એકી બેઠકે વાંચી શકાય એવી હોવી જોઈએ.’</a:t>
            </a:r>
            <a:endParaRPr lang="gu-IN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gu-IN" b="1" dirty="0" smtClean="0">
              <a:solidFill>
                <a:srgbClr val="FF0000"/>
              </a:solidFill>
            </a:endParaRPr>
          </a:p>
          <a:p>
            <a:pPr fontAlgn="base">
              <a:buFont typeface="Wingdings" pitchFamily="2" charset="2"/>
              <a:buChar char="Ø"/>
            </a:pPr>
            <a:r>
              <a:rPr lang="gu-IN" sz="2800" b="1" dirty="0" smtClean="0">
                <a:solidFill>
                  <a:srgbClr val="FF0000"/>
                </a:solidFill>
              </a:rPr>
              <a:t>આર.એલ.સ્ટી. </a:t>
            </a:r>
            <a:r>
              <a:rPr lang="gu-IN" sz="2800" dirty="0" smtClean="0">
                <a:solidFill>
                  <a:srgbClr val="FF0000"/>
                </a:solidFill>
              </a:rPr>
              <a:t>ટૂંકી વાર્તાના વસ્તુ સંદર્ભને વ્યાખ્યા કરે છે. ટૂંકીવાર્તા એ સમગ્ર જીવનનો નિરૂપણથી પણ તેના કોઈ અંશનો સરળ આલેખન છે.” ટૂંકી વાર્તા જીવનના એ પ્રસંગ, એક પરિસ્થિતિ કે એક અનુભૂતિ સમગ્ર દ્રષ્ટિ અને અખંડ છાપ પાડે તેવી નાટ્યાત્મક રજૂઆત છે.</a:t>
            </a:r>
          </a:p>
          <a:p>
            <a:pPr>
              <a:buNone/>
            </a:pPr>
            <a:endParaRPr lang="gu-IN" sz="2800" b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gu-IN" sz="2800" b="1" dirty="0" smtClean="0">
                <a:solidFill>
                  <a:srgbClr val="00B050"/>
                </a:solidFill>
              </a:rPr>
              <a:t>ટૂંકીવાર્તાને શ્રી મુન્શીએ</a:t>
            </a:r>
            <a:r>
              <a:rPr lang="gu-IN" sz="2800" dirty="0" smtClean="0">
                <a:solidFill>
                  <a:srgbClr val="00B050"/>
                </a:solidFill>
              </a:rPr>
              <a:t> “અર્વાચીન સાહિત્યનો અપૂર્વ પુષ્પો” તરીકે ઓળખાવી છે.</a:t>
            </a:r>
            <a:r>
              <a:rPr lang="gu-IN" dirty="0" smtClean="0"/>
              <a:t> 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gu-IN" b="1" dirty="0" smtClean="0">
                <a:solidFill>
                  <a:srgbClr val="0070C0"/>
                </a:solidFill>
              </a:rPr>
              <a:t/>
            </a:r>
            <a:br>
              <a:rPr lang="gu-IN" b="1" dirty="0" smtClean="0">
                <a:solidFill>
                  <a:srgbClr val="0070C0"/>
                </a:solidFill>
              </a:rPr>
            </a:br>
            <a:r>
              <a:rPr lang="gu-IN" b="1" dirty="0" smtClean="0">
                <a:solidFill>
                  <a:srgbClr val="0070C0"/>
                </a:solidFill>
              </a:rPr>
              <a:t>ટૂંકીવાર્તા: ઉદ્ભવ-વિકાસ</a:t>
            </a:r>
            <a:r>
              <a:rPr lang="gu-IN" b="1" dirty="0" smtClean="0"/>
              <a:t/>
            </a:r>
            <a:br>
              <a:rPr lang="gu-IN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gu-IN" b="1" dirty="0" smtClean="0"/>
              <a:t> </a:t>
            </a:r>
          </a:p>
          <a:p>
            <a:pPr algn="just"/>
            <a:r>
              <a:rPr lang="gu-IN" sz="3600" dirty="0" smtClean="0">
                <a:solidFill>
                  <a:srgbClr val="FF0000"/>
                </a:solidFill>
              </a:rPr>
              <a:t>ટૂંકીવાર્તા એ ૧૯મી સદીમાં અમેરિકામાં શરુ થયેલું સાહિત્યસવરૂપ છે. ભારતમાં ૨૦મી સદીમાં રવીન્દ્રનાથ ટાગોર ટૂંકીવાર્તાના સર્જક તરીકે પ્રદાન કરે છે ને ગુજરાતમાં તો ૨૦મી સદીની પહેલી ૨૫સી પછી વાર્તા આરંભાઈ છે.</a:t>
            </a:r>
          </a:p>
          <a:p>
            <a:pPr>
              <a:buNone/>
            </a:pPr>
            <a:endParaRPr lang="gu-IN" sz="3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gu-IN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ટૂંકીવાર્તાનું </a:t>
            </a:r>
            <a:r>
              <a:rPr lang="gu-IN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સ્વરૂપ અમેરિકામાં સૌપ્રથમ ઘડાયું,</a:t>
            </a:r>
            <a:r>
              <a:rPr lang="gu-IN" dirty="0" smtClean="0">
                <a:solidFill>
                  <a:srgbClr val="FF0000"/>
                </a:solidFill>
              </a:rPr>
              <a:t> તેમાં માનવ હેયાની કોમળ લાગણીઓ હાસ્ય-કટાક્ષ, જન-માનસ, ભાવનાઓના સમિશ્રણમાંથી વાર્તાનો પીંડ ઘડાયો. તેણે કથન-વર્ણન ને સંવાદથી કામ લીધું. ભારતના ટાગોર પણ વિશ્વ વાર્તાના વિકાસમાં સીમા-સ્તંભ રૂપ છે. ટાગોરની વાર્તાઓએ ભારતીય ભાષાઓને ટૂંકીવાર્તા તરફ વાળી. એમ ૨૦મી સદીમાં ટૂંકીવાર્તાના સાર્વજનિક રસનો વિષય બન્યો અને તેનું કલાત્મક રૂપ પ્રગટ થયું.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gu-IN" b="1" dirty="0" smtClean="0">
                <a:solidFill>
                  <a:srgbClr val="FF0000"/>
                </a:solidFill>
              </a:rPr>
              <a:t>ટૂંકીવાર્તા </a:t>
            </a:r>
            <a:r>
              <a:rPr lang="gu-IN" b="1" dirty="0" smtClean="0">
                <a:solidFill>
                  <a:srgbClr val="FF0000"/>
                </a:solidFill>
              </a:rPr>
              <a:t>સાહિત્ય સ્વરૂપનો ઉદભવ અને વિકાસ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42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સર્વોદય હાયર એજ્યુકેશન સોસાયટી, માણસા  સંચાલિત  એસ.ડી. આર્ટ્સ એન્ડ શાહ બી.આર. કોમર્સ કૉલેજ, માણસા, ગુજરાતી વિભાગ</vt:lpstr>
      <vt:lpstr>Slide 2</vt:lpstr>
      <vt:lpstr>Slide 3</vt:lpstr>
      <vt:lpstr>Slide 4</vt:lpstr>
      <vt:lpstr>Slide 5</vt:lpstr>
      <vt:lpstr> ટૂંકીવાર્તા: ઉદ્ભવ-વિકાસ 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pramukh</dc:creator>
  <cp:lastModifiedBy>pramukh</cp:lastModifiedBy>
  <cp:revision>12</cp:revision>
  <dcterms:created xsi:type="dcterms:W3CDTF">2006-08-16T00:00:00Z</dcterms:created>
  <dcterms:modified xsi:type="dcterms:W3CDTF">2023-05-01T14:50:06Z</dcterms:modified>
</cp:coreProperties>
</file>