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2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CC 111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400" dirty="0" smtClean="0">
                <a:solidFill>
                  <a:srgbClr val="FFFF00"/>
                </a:solidFill>
              </a:rPr>
              <a:t>પદ્ય-પ્રશિષ્ટ ગુજરાતી કાવ્યઝલક (અર્વાચીન યુગ) ખંડ-૨ </a:t>
            </a:r>
            <a:br>
              <a:rPr lang="gu-IN" sz="2400" dirty="0" smtClean="0">
                <a:solidFill>
                  <a:srgbClr val="FFFF00"/>
                </a:solidFill>
              </a:rPr>
            </a:br>
            <a:r>
              <a:rPr lang="gu-IN" sz="2400" dirty="0" smtClean="0">
                <a:solidFill>
                  <a:srgbClr val="FFFF00"/>
                </a:solidFill>
              </a:rPr>
              <a:t>- સંપા. ચંદ્રકાંત શેઠ</a:t>
            </a:r>
            <a:r>
              <a:rPr lang="gu-IN" sz="2400" dirty="0" smtClean="0">
                <a:solidFill>
                  <a:srgbClr val="FFFF00"/>
                </a:solidFill>
                <a:latin typeface="Shruti"/>
                <a:cs typeface="Shruti"/>
              </a:rPr>
              <a:t>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gu-IN" sz="2400" dirty="0" smtClean="0">
                <a:solidFill>
                  <a:srgbClr val="FF0000"/>
                </a:solidFill>
              </a:rPr>
              <a:t>પદ્ય-પ્રશિષ્ટ ગુજરાતી કાવ્યઝલક (અર્વાચીન યુગ) ખંડ-૨ </a:t>
            </a:r>
            <a:br>
              <a:rPr lang="gu-IN" sz="2400" dirty="0" smtClean="0">
                <a:solidFill>
                  <a:srgbClr val="FF0000"/>
                </a:solidFill>
              </a:rPr>
            </a:br>
            <a:r>
              <a:rPr lang="gu-IN" sz="2400" dirty="0" smtClean="0">
                <a:solidFill>
                  <a:srgbClr val="FF0000"/>
                </a:solidFill>
              </a:rPr>
              <a:t>- સંપા. ચંદ્રકાંત શેઠ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gu-IN" b="1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ઊર્મિકાવ્ય સાહિત્ય સ્વરૂપ </a:t>
            </a:r>
          </a:p>
          <a:p>
            <a:endParaRPr lang="gu-IN" b="1" dirty="0" smtClean="0">
              <a:solidFill>
                <a:srgbClr val="FF0000"/>
              </a:solidFill>
            </a:endParaRPr>
          </a:p>
          <a:p>
            <a:endParaRPr lang="gu-IN" b="1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ઉર્મિકાવ્યના સાહિત્ય સ્વરૂપનો ઉદભવ અને વિકાસ </a:t>
            </a:r>
          </a:p>
          <a:p>
            <a:endParaRPr lang="gu-IN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gu-IN" dirty="0" smtClean="0"/>
              <a:t>છંદ ઓળખ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gu-IN" dirty="0" smtClean="0"/>
              <a:t>છંદના પ્રકારો :</a:t>
            </a:r>
          </a:p>
          <a:p>
            <a:r>
              <a:rPr lang="gu-IN" dirty="0" smtClean="0"/>
              <a:t>અક્ષરમેળ છંદોમાં કાવ્યની દરેક પંક્તિમાં અક્ષરોની સંખ્યા તો નક્કી હોય જ છે પણ તે ઉપરાંત તેમાં દરેક અક્ષરનું લઘુ – ગુરુ સ્થાન પણ નિશ્ચિત હોય છે . લઘુ માટે ' લ ' અને ગુરુ માટે ' ગા ' સંજ્ઞા વપરાય છે . વળી આ પ્રકારના છંદોમાં અમુક અક્ષર પછી વિરામસ્થાન આવતાં હોય છે . આ વિરામસ્થાનને ' યતિ ' કહેવામાં આવે છે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chemeClr val="accent1">
                    <a:lumMod val="75000"/>
                  </a:schemeClr>
                </a:solidFill>
              </a:rPr>
              <a:t>અલંકાર ઓળખ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gu-IN" dirty="0" smtClean="0">
                <a:solidFill>
                  <a:srgbClr val="FFFF00"/>
                </a:solidFill>
              </a:rPr>
              <a:t>અલંકાર </a:t>
            </a:r>
            <a:r>
              <a:rPr lang="gu-IN" dirty="0" smtClean="0">
                <a:solidFill>
                  <a:srgbClr val="FFFF00"/>
                </a:solidFill>
              </a:rPr>
              <a:t>બે પ્રકારના હોય છે: 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	(૧) શબ્દાલંકાર 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	(૨) અર્થાલંકાર</a:t>
            </a:r>
          </a:p>
          <a:p>
            <a:r>
              <a:rPr lang="gu-IN" dirty="0" smtClean="0">
                <a:solidFill>
                  <a:srgbClr val="FFFF00"/>
                </a:solidFill>
              </a:rPr>
              <a:t>જેમાં ધ્વનિ કે ધ્વનિશ્રેણીનું સોંદર્ય કે ચમત્કૃતિ અભિવ્યક્તિને આકર્ષક બનાવે તે શબ્દાલંકાર, અને અર્થને ઉપયોગમાં લઈને સચોટતા સધાય તે અર્થાલંકાર.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પદ્ય-પ્રશિષ્ટ ગુજરાતી કાવ્યઝલક (અર્વાચીન યુગ) ખંડ-૨  - સંપા. ચંદ્રકાંત શેઠ </vt:lpstr>
      <vt:lpstr>છંદ ઓળખ </vt:lpstr>
      <vt:lpstr>અલંકાર ઓળખ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8</cp:revision>
  <dcterms:created xsi:type="dcterms:W3CDTF">2006-08-16T00:00:00Z</dcterms:created>
  <dcterms:modified xsi:type="dcterms:W3CDTF">2023-05-01T14:56:25Z</dcterms:modified>
</cp:coreProperties>
</file>