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9" r:id="rId3"/>
    <p:sldId id="260" r:id="rId4"/>
    <p:sldId id="261" r:id="rId5"/>
    <p:sldId id="257"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458200" cy="4343400"/>
          </a:xfrm>
          <a:blipFill>
            <a:blip r:embed="rId2"/>
            <a:tile tx="0" ty="0" sx="100000" sy="100000" flip="none" algn="tl"/>
          </a:blipFill>
        </p:spPr>
        <p:txBody>
          <a:bodyPr/>
          <a:lstStyle/>
          <a:p>
            <a:r>
              <a:rPr lang="en-US" sz="2800" b="1" dirty="0" smtClean="0">
                <a:solidFill>
                  <a:schemeClr val="bg2"/>
                </a:solidFill>
              </a:rPr>
              <a:t/>
            </a:r>
            <a:br>
              <a:rPr lang="en-US" sz="2800" b="1" dirty="0" smtClean="0">
                <a:solidFill>
                  <a:schemeClr val="bg2"/>
                </a:solidFill>
              </a:rPr>
            </a:br>
            <a:r>
              <a:rPr lang="gu-IN" sz="2800" b="1" dirty="0" smtClean="0">
                <a:solidFill>
                  <a:schemeClr val="bg2"/>
                </a:solidFill>
              </a:rPr>
              <a:t>સર્વોદય હાયર એજ્યુકેશન સોસાયટી</a:t>
            </a:r>
            <a:r>
              <a:rPr lang="en-US" sz="2800" b="1" dirty="0" smtClean="0">
                <a:solidFill>
                  <a:schemeClr val="bg2"/>
                </a:solidFill>
              </a:rPr>
              <a:t>,</a:t>
            </a:r>
            <a:r>
              <a:rPr lang="gu-IN" sz="2800" b="1" dirty="0" smtClean="0">
                <a:solidFill>
                  <a:schemeClr val="bg2"/>
                </a:solidFill>
              </a:rPr>
              <a:t> માણસા </a:t>
            </a:r>
            <a:r>
              <a:rPr lang="en-US" sz="2800" b="1" dirty="0" smtClean="0">
                <a:solidFill>
                  <a:schemeClr val="bg2"/>
                </a:solidFill>
              </a:rPr>
              <a:t/>
            </a:r>
            <a:br>
              <a:rPr lang="en-US" sz="2800" b="1" dirty="0" smtClean="0">
                <a:solidFill>
                  <a:schemeClr val="bg2"/>
                </a:solidFill>
              </a:rPr>
            </a:br>
            <a:r>
              <a:rPr lang="gu-IN" sz="1800" b="1" dirty="0" smtClean="0">
                <a:solidFill>
                  <a:schemeClr val="bg2"/>
                </a:solidFill>
              </a:rPr>
              <a:t>સંચાલિત</a:t>
            </a:r>
            <a:r>
              <a:rPr lang="en-US" dirty="0" smtClean="0"/>
              <a:t/>
            </a:r>
            <a:br>
              <a:rPr lang="en-US" dirty="0" smtClean="0"/>
            </a:br>
            <a:r>
              <a:rPr lang="gu-IN" sz="4800" b="1" dirty="0" smtClean="0">
                <a:solidFill>
                  <a:srgbClr val="002060"/>
                </a:solidFill>
              </a:rPr>
              <a:t> </a:t>
            </a:r>
            <a:r>
              <a:rPr lang="gu-IN" sz="3200" b="1" dirty="0" smtClean="0">
                <a:solidFill>
                  <a:srgbClr val="002060"/>
                </a:solidFill>
              </a:rPr>
              <a:t>એસ.ડી. આર્ટ્સ એન્ડ શાહ બી.આર. કોમર્સ કૉલેજ, માણસા</a:t>
            </a:r>
            <a:r>
              <a:rPr lang="en-US" sz="3200" b="1" dirty="0" smtClean="0">
                <a:solidFill>
                  <a:srgbClr val="002060"/>
                </a:solidFill>
              </a:rPr>
              <a:t>,</a:t>
            </a:r>
            <a:r>
              <a:rPr lang="gu-IN" sz="3200" b="1" dirty="0" smtClean="0">
                <a:solidFill>
                  <a:srgbClr val="002060"/>
                </a:solidFill>
              </a:rPr>
              <a:t> ગુજરાતી વિભાગ</a:t>
            </a:r>
            <a:endParaRPr lang="en-US" dirty="0">
              <a:solidFill>
                <a:srgbClr val="002060"/>
              </a:solidFill>
            </a:endParaRPr>
          </a:p>
        </p:txBody>
      </p:sp>
      <p:sp>
        <p:nvSpPr>
          <p:cNvPr id="3" name="Subtitle 2"/>
          <p:cNvSpPr>
            <a:spLocks noGrp="1"/>
          </p:cNvSpPr>
          <p:nvPr>
            <p:ph type="subTitle" idx="1"/>
          </p:nvPr>
        </p:nvSpPr>
        <p:spPr>
          <a:xfrm>
            <a:off x="1371600" y="4800600"/>
            <a:ext cx="6400800" cy="1905000"/>
          </a:xfrm>
          <a:blipFill>
            <a:blip r:embed="rId2"/>
            <a:tile tx="0" ty="0" sx="100000" sy="100000" flip="none" algn="tl"/>
          </a:blipFill>
        </p:spPr>
        <p:txBody>
          <a:bodyPr>
            <a:normAutofit/>
          </a:bodyPr>
          <a:lstStyle/>
          <a:p>
            <a:r>
              <a:rPr lang="en-US" sz="4400" dirty="0" smtClean="0">
                <a:solidFill>
                  <a:srgbClr val="FF0000"/>
                </a:solidFill>
              </a:rPr>
              <a:t>Semester – 2 </a:t>
            </a:r>
          </a:p>
          <a:p>
            <a:r>
              <a:rPr lang="en-US" dirty="0" smtClean="0">
                <a:solidFill>
                  <a:schemeClr val="tx1">
                    <a:lumMod val="95000"/>
                    <a:lumOff val="5000"/>
                  </a:schemeClr>
                </a:solidFill>
              </a:rPr>
              <a:t>Paper No. 11</a:t>
            </a:r>
            <a:r>
              <a:rPr lang="gu-IN" smtClean="0">
                <a:solidFill>
                  <a:schemeClr val="tx1">
                    <a:lumMod val="95000"/>
                    <a:lumOff val="5000"/>
                  </a:schemeClr>
                </a:solidFill>
              </a:rPr>
              <a:t>2</a:t>
            </a:r>
            <a:r>
              <a:rPr lang="en-US" smtClean="0">
                <a:solidFill>
                  <a:schemeClr val="tx1">
                    <a:lumMod val="95000"/>
                    <a:lumOff val="5000"/>
                  </a:schemeClr>
                </a:solidFill>
              </a:rPr>
              <a:t> </a:t>
            </a:r>
            <a:endParaRPr lang="en-US" dirty="0" smtClean="0">
              <a:solidFill>
                <a:schemeClr val="tx1">
                  <a:lumMod val="95000"/>
                  <a:lumOff val="5000"/>
                </a:schemeClr>
              </a:solidFill>
            </a:endParaRPr>
          </a:p>
          <a:p>
            <a:r>
              <a:rPr lang="gu-IN" sz="2400" dirty="0" smtClean="0">
                <a:solidFill>
                  <a:srgbClr val="FFFF00"/>
                </a:solidFill>
              </a:rPr>
              <a:t>ગદ્ય-જયંતિ દલાલના પ્રતિનિધિ એકાંકીઓ </a:t>
            </a:r>
            <a:endParaRPr lang="en-US" sz="2400" dirty="0" smtClean="0">
              <a:solidFill>
                <a:srgbClr val="FFFF00"/>
              </a:solidFill>
            </a:endParaRPr>
          </a:p>
          <a:p>
            <a:endParaRPr lang="en-US" dirty="0">
              <a:solidFill>
                <a:schemeClr val="bg2">
                  <a:lumMod val="75000"/>
                </a:schemeClr>
              </a:solidFill>
            </a:endParaRPr>
          </a:p>
        </p:txBody>
      </p:sp>
      <p:pic>
        <p:nvPicPr>
          <p:cNvPr id="4" name="Picture 3" descr="111.png"/>
          <p:cNvPicPr>
            <a:picLocks noChangeAspect="1"/>
          </p:cNvPicPr>
          <p:nvPr/>
        </p:nvPicPr>
        <p:blipFill>
          <a:blip r:embed="rId3"/>
          <a:stretch>
            <a:fillRect/>
          </a:stretch>
        </p:blipFill>
        <p:spPr>
          <a:xfrm>
            <a:off x="4114800" y="381000"/>
            <a:ext cx="1071563" cy="99536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gu-IN" dirty="0" smtClean="0">
                <a:solidFill>
                  <a:srgbClr val="FF0000"/>
                </a:solidFill>
              </a:rPr>
              <a:t>જયંતિ દલાલ </a:t>
            </a:r>
            <a:endParaRPr lang="en-US" dirty="0">
              <a:solidFill>
                <a:srgbClr val="FF0000"/>
              </a:solidFill>
            </a:endParaRPr>
          </a:p>
        </p:txBody>
      </p:sp>
      <p:pic>
        <p:nvPicPr>
          <p:cNvPr id="4" name="Content Placeholder 3" descr="jayanti dalal.jpg"/>
          <p:cNvPicPr>
            <a:picLocks noGrp="1" noChangeAspect="1"/>
          </p:cNvPicPr>
          <p:nvPr>
            <p:ph idx="1"/>
          </p:nvPr>
        </p:nvPicPr>
        <p:blipFill>
          <a:blip r:embed="rId2"/>
          <a:stretch>
            <a:fillRect/>
          </a:stretch>
        </p:blipFill>
        <p:spPr>
          <a:xfrm>
            <a:off x="2133600" y="1752600"/>
            <a:ext cx="5486400" cy="4800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a:blipFill>
            <a:blip r:embed="rId2"/>
            <a:tile tx="0" ty="0" sx="100000" sy="100000" flip="none" algn="tl"/>
          </a:blipFill>
        </p:spPr>
        <p:txBody>
          <a:bodyPr>
            <a:normAutofit lnSpcReduction="10000"/>
          </a:bodyPr>
          <a:lstStyle/>
          <a:p>
            <a:pPr algn="just"/>
            <a:r>
              <a:rPr lang="gu-IN" sz="2000" b="1" dirty="0" smtClean="0"/>
              <a:t>દ</a:t>
            </a:r>
            <a:r>
              <a:rPr lang="gu-IN" sz="2000" b="1" dirty="0" smtClean="0">
                <a:solidFill>
                  <a:srgbClr val="002060"/>
                </a:solidFill>
              </a:rPr>
              <a:t>લાલ, જયન્તિ (જ. 18 નવેમ્બર 190</a:t>
            </a:r>
            <a:r>
              <a:rPr lang="gu-IN" sz="2000" dirty="0" smtClean="0">
                <a:solidFill>
                  <a:srgbClr val="002060"/>
                </a:solidFill>
              </a:rPr>
              <a:t>: ગુજરાતી એકાંકીકાર, વાર્તાકાર, નવલકથાકાર, નાટ્યવિદ, નાટ્ય-અભિનેતા અને દિગ્દર્શક. તખલ્લુસો : ‘બંદા’, ‘અનિલ ભટ્ટ’, ‘ધરમદાસ ફરદી’, ‘નિર્વાસિત’, ‘મનચંગા’. રાષ્ટ્રીય ચળવળના સેનાની, સામાજિક કાર્યકર, પત્રકાર, પ્રામાણિક રાજપુરુષ, મહાગુજરાતના સ્વપ્નદ્રષ્ટા. જન્મ અમદાવાદની નાગોરીશાળામાં. જ્ઞાતિએ વીસા ઓસવાળ જૈન. પિતા ઘેલાભાઈ ધંધાદારી ‘દેશી નાટકસમાજ’ના સંચાલક. આથી બાળપણ પ્રવાસમાં વીત્યું. પરિણામે પ્રાથમિક શિક્ષણ વિવિધ સ્થળે લીધું. માધ્યમિક શિક્ષણ ટ્યૂટોરિયલ હાઈસ્કૂલ અને પ્રોપ્રાયટરી હાઈસ્કૂલમાં મેળવ્યું. ઉચ્ચ શિક્ષણ માટે અમદાવાદની ગુજરાત કૉલેજમાં દાખલ થયા. 1928માં યુવાનોનું નેતૃત્વ લઈને પ્રિ. શીરાઝ સામે લડત ચલાવીને હડતાળ પડાવેલી અને 1930માં બી.એ.ના અંતિમ વર્ષે અસહકારની ચળવળમાં જોડાઈને અભ્યાસ છોડ્યો. પછી સતત રાજકીય-સામાજિક પ્રવૃત્તિમાં રત રહ્યા. સાથે સાથે પોતાને પ્રિય એવી નાટ્યપ્રવૃત્તિમાં સક્રિય રહ્યા – સર્જનક્ષેત્રે અને અભિનયક્ષેત્રે. ‘વીણાવેલી’ અને ‘દુર્ગા’માં યાદગાર અભિનય કર્યો. એ પહેલાં 1939માં ‘બિખરે મોતી’ જેવી પ્રયોગશીલ કલાત્મક ફિલ્મ બનાવી. 1947માં રંજનબહેન સાથે લગ્ન કર્યું. 1956ની મહાગુજરાતની લડતના અગ્રણી નેતા. પછીના વર્ષે વિધાનસભામાં ચૂંટાઈ આવ્યા. 196૨માં હાર્યા.</a:t>
            </a:r>
            <a:endParaRPr lang="en-US" sz="2000" dirty="0">
              <a:solidFill>
                <a:srgbClr val="002060"/>
              </a:solidFill>
            </a:endParaRPr>
          </a:p>
        </p:txBody>
      </p:sp>
      <p:sp>
        <p:nvSpPr>
          <p:cNvPr id="5" name="Title 1"/>
          <p:cNvSpPr>
            <a:spLocks noGrp="1"/>
          </p:cNvSpPr>
          <p:nvPr>
            <p:ph type="title"/>
          </p:nvPr>
        </p:nvSpPr>
        <p:spPr>
          <a:xfrm>
            <a:off x="457200" y="274638"/>
            <a:ext cx="8229600" cy="944562"/>
          </a:xfrm>
          <a:blipFill>
            <a:blip r:embed="rId3"/>
            <a:tile tx="0" ty="0" sx="100000" sy="100000" flip="none" algn="tl"/>
          </a:blipFill>
        </p:spPr>
        <p:txBody>
          <a:bodyPr/>
          <a:lstStyle/>
          <a:p>
            <a:r>
              <a:rPr lang="gu-IN" dirty="0" smtClean="0">
                <a:solidFill>
                  <a:srgbClr val="FF0000"/>
                </a:solidFill>
              </a:rPr>
              <a:t>જયંતિ દલાલનું જીવન  </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r>
              <a:rPr lang="gu-IN" b="1" i="1" dirty="0" smtClean="0"/>
              <a:t/>
            </a:r>
            <a:br>
              <a:rPr lang="gu-IN" b="1" i="1" dirty="0" smtClean="0"/>
            </a:br>
            <a:r>
              <a:rPr lang="gu-IN" b="1" i="1" dirty="0" smtClean="0">
                <a:solidFill>
                  <a:srgbClr val="FFFF00"/>
                </a:solidFill>
              </a:rPr>
              <a:t>મુખ્ય રચનાઓ</a:t>
            </a:r>
            <a:r>
              <a:rPr lang="gu-IN" dirty="0" smtClean="0"/>
              <a:t/>
            </a:r>
            <a:br>
              <a:rPr lang="gu-IN" dirty="0" smtClean="0"/>
            </a:br>
            <a:endParaRPr lang="en-US" dirty="0"/>
          </a:p>
        </p:txBody>
      </p:sp>
      <p:sp>
        <p:nvSpPr>
          <p:cNvPr id="3" name="Content Placeholder 2"/>
          <p:cNvSpPr>
            <a:spLocks noGrp="1"/>
          </p:cNvSpPr>
          <p:nvPr>
            <p:ph idx="1"/>
          </p:nvPr>
        </p:nvSpPr>
        <p:spPr>
          <a:xfrm>
            <a:off x="457200" y="1600200"/>
            <a:ext cx="8229600" cy="4876800"/>
          </a:xfrm>
          <a:blipFill>
            <a:blip r:embed="rId3"/>
            <a:tile tx="0" ty="0" sx="100000" sy="100000" flip="none" algn="tl"/>
          </a:blipFill>
        </p:spPr>
        <p:txBody>
          <a:bodyPr>
            <a:normAutofit fontScale="70000" lnSpcReduction="20000"/>
          </a:bodyPr>
          <a:lstStyle/>
          <a:p>
            <a:endParaRPr lang="en-US" b="1" dirty="0" smtClean="0">
              <a:solidFill>
                <a:srgbClr val="FF0000"/>
              </a:solidFill>
            </a:endParaRPr>
          </a:p>
          <a:p>
            <a:r>
              <a:rPr lang="gu-IN" b="1" dirty="0" smtClean="0">
                <a:solidFill>
                  <a:srgbClr val="FF0000"/>
                </a:solidFill>
              </a:rPr>
              <a:t>નાટક</a:t>
            </a:r>
            <a:r>
              <a:rPr lang="gu-IN" b="1" dirty="0" smtClean="0">
                <a:solidFill>
                  <a:srgbClr val="FF0000"/>
                </a:solidFill>
              </a:rPr>
              <a:t> </a:t>
            </a:r>
            <a:r>
              <a:rPr lang="gu-IN" dirty="0" smtClean="0">
                <a:solidFill>
                  <a:srgbClr val="FF0000"/>
                </a:solidFill>
              </a:rPr>
              <a:t>– ઝબૂકિયાં, જવનિકા, અવતરણ </a:t>
            </a:r>
          </a:p>
          <a:p>
            <a:r>
              <a:rPr lang="gu-IN" b="1" dirty="0" smtClean="0">
                <a:solidFill>
                  <a:srgbClr val="FF0000"/>
                </a:solidFill>
              </a:rPr>
              <a:t>નવલિકા </a:t>
            </a:r>
            <a:r>
              <a:rPr lang="gu-IN" dirty="0" smtClean="0">
                <a:solidFill>
                  <a:srgbClr val="FF0000"/>
                </a:solidFill>
              </a:rPr>
              <a:t>– જૂજવાં રૂપ, કથરોટમાં ગંગા, ઉત્તરા, અડખે પડખે, જયન્તિ દલાલની પ્રતિનિધિ વાર્તાઓ</a:t>
            </a:r>
          </a:p>
          <a:p>
            <a:r>
              <a:rPr lang="gu-IN" b="1" dirty="0" smtClean="0">
                <a:solidFill>
                  <a:srgbClr val="FF0000"/>
                </a:solidFill>
              </a:rPr>
              <a:t>નવલકથા </a:t>
            </a:r>
            <a:r>
              <a:rPr lang="gu-IN" dirty="0" smtClean="0">
                <a:solidFill>
                  <a:srgbClr val="FF0000"/>
                </a:solidFill>
              </a:rPr>
              <a:t>– ધીમુ અને વિભા</a:t>
            </a:r>
          </a:p>
          <a:p>
            <a:r>
              <a:rPr lang="gu-IN" b="1" dirty="0" smtClean="0">
                <a:solidFill>
                  <a:srgbClr val="FF0000"/>
                </a:solidFill>
              </a:rPr>
              <a:t>કટાક્ષલેખો </a:t>
            </a:r>
            <a:r>
              <a:rPr lang="gu-IN" dirty="0" smtClean="0">
                <a:solidFill>
                  <a:srgbClr val="FF0000"/>
                </a:solidFill>
              </a:rPr>
              <a:t>– મનમાં આવ્યું, તરણાની ઓથ મને ભારી</a:t>
            </a:r>
          </a:p>
          <a:p>
            <a:r>
              <a:rPr lang="gu-IN" b="1" dirty="0" smtClean="0">
                <a:solidFill>
                  <a:srgbClr val="FF0000"/>
                </a:solidFill>
              </a:rPr>
              <a:t>રેખાચિત્રો </a:t>
            </a:r>
            <a:r>
              <a:rPr lang="gu-IN" dirty="0" smtClean="0">
                <a:solidFill>
                  <a:srgbClr val="FF0000"/>
                </a:solidFill>
              </a:rPr>
              <a:t>– પગદીવાની પછીતેથી, શહેરની શેરી</a:t>
            </a:r>
          </a:p>
          <a:p>
            <a:r>
              <a:rPr lang="gu-IN" b="1" dirty="0" smtClean="0">
                <a:solidFill>
                  <a:srgbClr val="FF0000"/>
                </a:solidFill>
              </a:rPr>
              <a:t>વિવેચન </a:t>
            </a:r>
            <a:r>
              <a:rPr lang="gu-IN" dirty="0" smtClean="0">
                <a:solidFill>
                  <a:srgbClr val="FF0000"/>
                </a:solidFill>
              </a:rPr>
              <a:t>– કાયા લાકડાની માયા લૂગડાંની, નાટક વિષે જયન્તિ દલાલ</a:t>
            </a:r>
          </a:p>
          <a:p>
            <a:r>
              <a:rPr lang="gu-IN" b="1" dirty="0" smtClean="0">
                <a:solidFill>
                  <a:srgbClr val="FF0000"/>
                </a:solidFill>
              </a:rPr>
              <a:t>સંપાદન </a:t>
            </a:r>
            <a:r>
              <a:rPr lang="gu-IN" dirty="0" smtClean="0">
                <a:solidFill>
                  <a:srgbClr val="FF0000"/>
                </a:solidFill>
              </a:rPr>
              <a:t>– ધમલો માળી, ડાહ્યાભાઇ ધોળશાજીના નાટકો</a:t>
            </a:r>
          </a:p>
          <a:p>
            <a:r>
              <a:rPr lang="gu-IN" b="1" dirty="0" smtClean="0">
                <a:solidFill>
                  <a:srgbClr val="FF0000"/>
                </a:solidFill>
              </a:rPr>
              <a:t>અનુવાદ </a:t>
            </a:r>
            <a:r>
              <a:rPr lang="gu-IN" dirty="0" smtClean="0">
                <a:solidFill>
                  <a:srgbClr val="FF0000"/>
                </a:solidFill>
              </a:rPr>
              <a:t>– બળવાખોર પિતાની તસ્વીર, એશિયા પર આંધી, હેલન કેલરની આત્મકથા, નવો છોકરો, અંધારાની ધાર, ફોન્તામારા, અમેરિકન મહિલાઓ જેમણે પહેલ પાડી, આ અમેરિકા, સંસ્થાનવાદથી સામ્યવાદ, મુક્તિવેલ, દેહાતી ડોક્ટર,  સામ્યવાદી ચીન</a:t>
            </a:r>
          </a:p>
          <a:p>
            <a:r>
              <a:rPr lang="gu-IN" b="1" dirty="0" smtClean="0">
                <a:solidFill>
                  <a:srgbClr val="FF0000"/>
                </a:solidFill>
              </a:rPr>
              <a:t>તંત્રી </a:t>
            </a:r>
            <a:r>
              <a:rPr lang="gu-IN" dirty="0" smtClean="0">
                <a:solidFill>
                  <a:srgbClr val="FF0000"/>
                </a:solidFill>
              </a:rPr>
              <a:t>– રેખા (માસિક), ગતિ (સાપ્તાહિક), નવગુજરાત (દૈનિક)</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3">
              <a:lumMod val="75000"/>
            </a:schemeClr>
          </a:solidFill>
        </p:spPr>
        <p:txBody>
          <a:bodyPr>
            <a:normAutofit/>
          </a:bodyPr>
          <a:lstStyle/>
          <a:p>
            <a:endParaRPr lang="en-US" sz="4400" b="1" dirty="0" smtClean="0"/>
          </a:p>
          <a:p>
            <a:r>
              <a:rPr lang="gu-IN" sz="4400" b="1" dirty="0" smtClean="0">
                <a:solidFill>
                  <a:srgbClr val="FF3399"/>
                </a:solidFill>
              </a:rPr>
              <a:t>ગદ્ય- </a:t>
            </a:r>
            <a:r>
              <a:rPr lang="gu-IN" sz="4400" b="1" dirty="0" smtClean="0">
                <a:solidFill>
                  <a:srgbClr val="FF3399"/>
                </a:solidFill>
              </a:rPr>
              <a:t>જયંતિ દલાલનાં પ્રતિનિધિ એકાંકીઓ વિશે વિગતે અભ્યાસ  </a:t>
            </a:r>
            <a:endParaRPr lang="en-US" sz="4400" b="1" dirty="0">
              <a:solidFill>
                <a:srgbClr val="FF33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rgbClr val="00B0F0"/>
          </a:solidFill>
        </p:spPr>
        <p:txBody>
          <a:bodyPr>
            <a:normAutofit/>
          </a:bodyPr>
          <a:lstStyle/>
          <a:p>
            <a:pPr algn="ctr">
              <a:buNone/>
            </a:pPr>
            <a:r>
              <a:rPr lang="gu-IN" sz="19900" b="1" dirty="0" smtClean="0"/>
              <a:t>આભાર</a:t>
            </a:r>
            <a:endParaRPr lang="en-US" sz="199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218</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સર્વોદય હાયર એજ્યુકેશન સોસાયટી, માણસા  સંચાલિત  એસ.ડી. આર્ટ્સ એન્ડ શાહ બી.આર. કોમર્સ કૉલેજ, માણસા, ગુજરાતી વિભાગ</vt:lpstr>
      <vt:lpstr>જયંતિ દલાલ </vt:lpstr>
      <vt:lpstr>જયંતિ દલાલનું જીવન  </vt:lpstr>
      <vt:lpstr> મુખ્ય રચનાઓ </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pramukh</dc:creator>
  <cp:lastModifiedBy>pramukh</cp:lastModifiedBy>
  <cp:revision>5</cp:revision>
  <dcterms:created xsi:type="dcterms:W3CDTF">2006-08-16T00:00:00Z</dcterms:created>
  <dcterms:modified xsi:type="dcterms:W3CDTF">2023-05-01T15:00:43Z</dcterms:modified>
</cp:coreProperties>
</file>