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3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No. CC 202 </a:t>
            </a:r>
          </a:p>
          <a:p>
            <a:r>
              <a:rPr lang="gu-IN" sz="2400" smtClean="0">
                <a:solidFill>
                  <a:srgbClr val="FFFF00"/>
                </a:solidFill>
              </a:rPr>
              <a:t>ગ્રંથકારનો અભ્યાસ – ઝવેરચંદ મેઘાણી </a:t>
            </a:r>
            <a:endParaRPr lang="en-US" sz="2400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gu-IN" sz="115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gu-IN" sz="11500" dirty="0" smtClean="0">
                <a:solidFill>
                  <a:srgbClr val="FF0000"/>
                </a:solidFill>
              </a:rPr>
              <a:t>આભાર 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gu-IN" sz="5400" u="sng" dirty="0" smtClean="0">
                <a:solidFill>
                  <a:srgbClr val="FF0000"/>
                </a:solidFill>
              </a:rPr>
              <a:t>ઝવેરચંદ મેઘાણી </a:t>
            </a:r>
            <a:endParaRPr lang="en-US" sz="5400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meghani..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524000"/>
            <a:ext cx="8305800" cy="4724400"/>
          </a:xfrm>
          <a:solidFill>
            <a:srgbClr val="FFC000"/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gu-IN" sz="6000" dirty="0" smtClean="0">
                <a:solidFill>
                  <a:srgbClr val="FF0000"/>
                </a:solidFill>
              </a:rPr>
              <a:t>પરિચય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40000" lnSpcReduction="20000"/>
          </a:bodyPr>
          <a:lstStyle/>
          <a:p>
            <a:r>
              <a:rPr lang="gu-IN" sz="4300" b="1" i="1" dirty="0" smtClean="0">
                <a:solidFill>
                  <a:srgbClr val="002060"/>
                </a:solidFill>
              </a:rPr>
              <a:t>જન્મ</a:t>
            </a:r>
            <a:endParaRPr lang="gu-IN" sz="4300" dirty="0" smtClean="0">
              <a:solidFill>
                <a:srgbClr val="002060"/>
              </a:solidFill>
            </a:endParaRPr>
          </a:p>
          <a:p>
            <a:r>
              <a:rPr lang="gu-IN" sz="4300" dirty="0" smtClean="0">
                <a:solidFill>
                  <a:srgbClr val="002060"/>
                </a:solidFill>
              </a:rPr>
              <a:t>28 ઓગસ્ટ 1896; ચોટીલા( જિ: સુરેન્દ્રનગર)</a:t>
            </a:r>
          </a:p>
          <a:p>
            <a:r>
              <a:rPr lang="gu-IN" sz="4300" dirty="0" smtClean="0">
                <a:solidFill>
                  <a:srgbClr val="002060"/>
                </a:solidFill>
              </a:rPr>
              <a:t>વતન : બગસરા( જિ: અમરેલી)</a:t>
            </a:r>
          </a:p>
          <a:p>
            <a:r>
              <a:rPr lang="gu-IN" sz="4300" b="1" i="1" dirty="0" smtClean="0">
                <a:solidFill>
                  <a:srgbClr val="002060"/>
                </a:solidFill>
              </a:rPr>
              <a:t>અવસાન</a:t>
            </a:r>
            <a:endParaRPr lang="gu-IN" sz="4300" dirty="0" smtClean="0">
              <a:solidFill>
                <a:srgbClr val="002060"/>
              </a:solidFill>
            </a:endParaRPr>
          </a:p>
          <a:p>
            <a:r>
              <a:rPr lang="gu-IN" sz="4300" dirty="0" smtClean="0">
                <a:solidFill>
                  <a:srgbClr val="002060"/>
                </a:solidFill>
              </a:rPr>
              <a:t>9 માર્ચ 1947</a:t>
            </a:r>
          </a:p>
          <a:p>
            <a:r>
              <a:rPr lang="gu-IN" sz="4300" b="1" i="1" dirty="0" smtClean="0">
                <a:solidFill>
                  <a:srgbClr val="002060"/>
                </a:solidFill>
              </a:rPr>
              <a:t>કુટુમ્બ </a:t>
            </a:r>
            <a:endParaRPr lang="gu-IN" sz="4300" dirty="0" smtClean="0">
              <a:solidFill>
                <a:srgbClr val="002060"/>
              </a:solidFill>
            </a:endParaRPr>
          </a:p>
          <a:p>
            <a:r>
              <a:rPr lang="gu-IN" sz="4300" b="1" i="1" dirty="0" smtClean="0">
                <a:solidFill>
                  <a:srgbClr val="002060"/>
                </a:solidFill>
              </a:rPr>
              <a:t>માતા</a:t>
            </a:r>
            <a:r>
              <a:rPr lang="gu-IN" sz="4300" dirty="0" smtClean="0">
                <a:solidFill>
                  <a:srgbClr val="002060"/>
                </a:solidFill>
              </a:rPr>
              <a:t> – ધોળીમા, </a:t>
            </a:r>
            <a:r>
              <a:rPr lang="gu-IN" sz="4300" b="1" i="1" dirty="0" smtClean="0">
                <a:solidFill>
                  <a:srgbClr val="002060"/>
                </a:solidFill>
              </a:rPr>
              <a:t>પિતા</a:t>
            </a:r>
            <a:r>
              <a:rPr lang="gu-IN" sz="4300" dirty="0" smtClean="0">
                <a:solidFill>
                  <a:srgbClr val="002060"/>
                </a:solidFill>
              </a:rPr>
              <a:t> – કાળીદાસ</a:t>
            </a:r>
          </a:p>
          <a:p>
            <a:r>
              <a:rPr lang="gu-IN" sz="4300" b="1" i="1" dirty="0" smtClean="0">
                <a:solidFill>
                  <a:srgbClr val="002060"/>
                </a:solidFill>
              </a:rPr>
              <a:t>ભાઇઓ –  </a:t>
            </a:r>
            <a:r>
              <a:rPr lang="gu-IN" sz="4300" dirty="0" smtClean="0">
                <a:solidFill>
                  <a:srgbClr val="002060"/>
                </a:solidFill>
              </a:rPr>
              <a:t>લાલચંદ, પ્રભાશંકર</a:t>
            </a:r>
          </a:p>
          <a:p>
            <a:r>
              <a:rPr lang="gu-IN" sz="4300" dirty="0" smtClean="0">
                <a:solidFill>
                  <a:srgbClr val="002060"/>
                </a:solidFill>
              </a:rPr>
              <a:t>પત્ની </a:t>
            </a:r>
            <a:r>
              <a:rPr lang="gu-IN" sz="4300" b="1" i="1" dirty="0" smtClean="0">
                <a:solidFill>
                  <a:srgbClr val="002060"/>
                </a:solidFill>
              </a:rPr>
              <a:t>લગ્ન</a:t>
            </a:r>
            <a:r>
              <a:rPr lang="gu-IN" sz="4300" dirty="0" smtClean="0">
                <a:solidFill>
                  <a:srgbClr val="002060"/>
                </a:solidFill>
              </a:rPr>
              <a:t> 1) દમયન્તી – 1922 2) ચિત્રાદેવી – 1934</a:t>
            </a:r>
          </a:p>
          <a:p>
            <a:r>
              <a:rPr lang="gu-IN" sz="4300" b="1" i="1" dirty="0" smtClean="0">
                <a:solidFill>
                  <a:srgbClr val="002060"/>
                </a:solidFill>
              </a:rPr>
              <a:t>સંતાન – </a:t>
            </a:r>
            <a:r>
              <a:rPr lang="gu-IN" sz="4300" b="1" dirty="0" smtClean="0">
                <a:solidFill>
                  <a:srgbClr val="002060"/>
                </a:solidFill>
              </a:rPr>
              <a:t>પુત્રી</a:t>
            </a:r>
            <a:r>
              <a:rPr lang="gu-IN" sz="4300" dirty="0" smtClean="0">
                <a:solidFill>
                  <a:srgbClr val="002060"/>
                </a:solidFill>
              </a:rPr>
              <a:t> – ઇન્દુ, પદ્મલા, મુરલી </a:t>
            </a:r>
            <a:r>
              <a:rPr lang="gu-IN" sz="4300" b="1" dirty="0" smtClean="0">
                <a:solidFill>
                  <a:srgbClr val="002060"/>
                </a:solidFill>
              </a:rPr>
              <a:t>પુત્ર</a:t>
            </a:r>
            <a:r>
              <a:rPr lang="gu-IN" sz="4300" dirty="0" smtClean="0">
                <a:solidFill>
                  <a:srgbClr val="002060"/>
                </a:solidFill>
              </a:rPr>
              <a:t>–મહેન્દ્ર, મસ્તાન, નાનક, વિનોદ, જયન્ત, અશોક</a:t>
            </a:r>
          </a:p>
          <a:p>
            <a:r>
              <a:rPr lang="gu-IN" sz="4300" b="1" i="1" dirty="0" smtClean="0">
                <a:solidFill>
                  <a:srgbClr val="002060"/>
                </a:solidFill>
              </a:rPr>
              <a:t>અભ્યાસ</a:t>
            </a:r>
            <a:endParaRPr lang="gu-IN" sz="4300" dirty="0" smtClean="0">
              <a:solidFill>
                <a:srgbClr val="002060"/>
              </a:solidFill>
            </a:endParaRPr>
          </a:p>
          <a:p>
            <a:r>
              <a:rPr lang="gu-IN" sz="4300" dirty="0" smtClean="0">
                <a:solidFill>
                  <a:srgbClr val="002060"/>
                </a:solidFill>
              </a:rPr>
              <a:t>મેટ્રિક –1912</a:t>
            </a:r>
          </a:p>
          <a:p>
            <a:r>
              <a:rPr lang="gu-IN" sz="4300" dirty="0" smtClean="0">
                <a:solidFill>
                  <a:srgbClr val="002060"/>
                </a:solidFill>
              </a:rPr>
              <a:t>બી.એ.- 1917 –શામળદાસ કોલેજ, ભાવનગર</a:t>
            </a:r>
          </a:p>
          <a:p>
            <a:r>
              <a:rPr lang="gu-IN" sz="4300" b="1" i="1" dirty="0" smtClean="0">
                <a:solidFill>
                  <a:srgbClr val="002060"/>
                </a:solidFill>
              </a:rPr>
              <a:t>વ્યવસાય</a:t>
            </a:r>
            <a:endParaRPr lang="gu-IN" sz="4300" dirty="0" smtClean="0">
              <a:solidFill>
                <a:srgbClr val="002060"/>
              </a:solidFill>
            </a:endParaRPr>
          </a:p>
          <a:p>
            <a:r>
              <a:rPr lang="gu-IN" sz="4300" dirty="0" smtClean="0">
                <a:solidFill>
                  <a:srgbClr val="002060"/>
                </a:solidFill>
              </a:rPr>
              <a:t>1918-21 કલકત્તામાં એલ્યુમિનીયમ કારખાનામાં મેનેજર</a:t>
            </a:r>
          </a:p>
          <a:p>
            <a:r>
              <a:rPr lang="gu-IN" sz="4300" dirty="0" smtClean="0">
                <a:solidFill>
                  <a:srgbClr val="002060"/>
                </a:solidFill>
              </a:rPr>
              <a:t>1922- ‘સૌરાષ્ટ્ર’ સાપ્તાહિકના તંત્રીમંડળમાં</a:t>
            </a:r>
          </a:p>
          <a:p>
            <a:r>
              <a:rPr lang="gu-IN" sz="4300" dirty="0" smtClean="0">
                <a:solidFill>
                  <a:srgbClr val="002060"/>
                </a:solidFill>
              </a:rPr>
              <a:t>1936-45 ફુલછાબમાં તંત્રી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/>
          </a:bodyPr>
          <a:lstStyle/>
          <a:p>
            <a:r>
              <a:rPr lang="gu-IN" b="1" i="1" dirty="0" smtClean="0">
                <a:solidFill>
                  <a:srgbClr val="002060"/>
                </a:solidFill>
              </a:rPr>
              <a:t>જીવન ઝરમર</a:t>
            </a:r>
            <a:endParaRPr lang="gu-IN" dirty="0" smtClean="0">
              <a:solidFill>
                <a:srgbClr val="002060"/>
              </a:solidFill>
            </a:endParaRPr>
          </a:p>
          <a:p>
            <a:r>
              <a:rPr lang="gu-IN" b="1" dirty="0" smtClean="0">
                <a:solidFill>
                  <a:srgbClr val="002060"/>
                </a:solidFill>
              </a:rPr>
              <a:t>1930</a:t>
            </a:r>
            <a:r>
              <a:rPr lang="gu-IN" dirty="0" smtClean="0">
                <a:solidFill>
                  <a:srgbClr val="002060"/>
                </a:solidFill>
              </a:rPr>
              <a:t>– સત્યાગ્રહ સંગ્રામ માટે રચેલાં શૌર્યગીતોના સંગ્રહ ‘ સિંધુડો’ માટે બે વર્ષ કારાવાસ; અદાલતમાં ‘છેલ્લી પ્રાર્થના’ કાવ્ય ગાયું</a:t>
            </a:r>
          </a:p>
          <a:p>
            <a:r>
              <a:rPr lang="gu-IN" dirty="0" smtClean="0">
                <a:solidFill>
                  <a:srgbClr val="002060"/>
                </a:solidFill>
              </a:rPr>
              <a:t>સાબરમતી જેલમાં ‘કોઇનો લાડકવાયો’ કાવ્ય લખ્યું</a:t>
            </a:r>
          </a:p>
          <a:p>
            <a:r>
              <a:rPr lang="gu-IN" b="1" dirty="0" smtClean="0">
                <a:solidFill>
                  <a:srgbClr val="002060"/>
                </a:solidFill>
              </a:rPr>
              <a:t>1931</a:t>
            </a:r>
            <a:r>
              <a:rPr lang="gu-IN" dirty="0" smtClean="0">
                <a:solidFill>
                  <a:srgbClr val="002060"/>
                </a:solidFill>
              </a:rPr>
              <a:t>– ગોળમેજી પરિષદમાં જતા ગાંધીજીને સંબોધીને ‘ છેલ્લો કટોરો’ કાવ્ય લખ્યું</a:t>
            </a:r>
          </a:p>
          <a:p>
            <a:r>
              <a:rPr lang="gu-IN" b="1" dirty="0" smtClean="0">
                <a:solidFill>
                  <a:srgbClr val="002060"/>
                </a:solidFill>
              </a:rPr>
              <a:t>1933</a:t>
            </a:r>
            <a:r>
              <a:rPr lang="gu-IN" dirty="0" smtClean="0">
                <a:solidFill>
                  <a:srgbClr val="002060"/>
                </a:solidFill>
              </a:rPr>
              <a:t>– રવિન્દ્રનાથ ટાગોર સાથે મિલન</a:t>
            </a:r>
          </a:p>
          <a:p>
            <a:r>
              <a:rPr lang="gu-IN" b="1" dirty="0" smtClean="0">
                <a:solidFill>
                  <a:srgbClr val="002060"/>
                </a:solidFill>
              </a:rPr>
              <a:t>1941</a:t>
            </a:r>
            <a:r>
              <a:rPr lang="gu-IN" dirty="0" smtClean="0">
                <a:solidFill>
                  <a:srgbClr val="002060"/>
                </a:solidFill>
              </a:rPr>
              <a:t>– શાંતિનિકેતનમાં લોકસાહિત્ય વિશે વ્યાક્યાનો આપ્યાં</a:t>
            </a:r>
          </a:p>
          <a:p>
            <a:r>
              <a:rPr lang="gu-IN" b="1" dirty="0" smtClean="0">
                <a:solidFill>
                  <a:srgbClr val="002060"/>
                </a:solidFill>
              </a:rPr>
              <a:t>1946</a:t>
            </a:r>
            <a:r>
              <a:rPr lang="gu-IN" dirty="0" smtClean="0">
                <a:solidFill>
                  <a:srgbClr val="002060"/>
                </a:solidFill>
              </a:rPr>
              <a:t>– ગુજરાતી સાહિત્ય પરિષદના સોળમા અધિવેશનમાં સાહિત્ય વિભાગના પ્રમુખ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gu-IN" sz="7200" b="1" u="sng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gu-IN" sz="7200" b="1" u="sng" dirty="0" smtClean="0">
                <a:solidFill>
                  <a:srgbClr val="002060"/>
                </a:solidFill>
              </a:rPr>
              <a:t>રચનાઓ</a:t>
            </a:r>
          </a:p>
          <a:p>
            <a:pPr>
              <a:buNone/>
            </a:pPr>
            <a:endParaRPr lang="gu-IN" dirty="0" smtClean="0">
              <a:solidFill>
                <a:srgbClr val="002060"/>
              </a:solidFill>
            </a:endParaRPr>
          </a:p>
          <a:p>
            <a:r>
              <a:rPr lang="gu-IN" dirty="0" smtClean="0">
                <a:solidFill>
                  <a:srgbClr val="002060"/>
                </a:solidFill>
              </a:rPr>
              <a:t>કાવ્યસંગ્રહ -6</a:t>
            </a:r>
          </a:p>
          <a:p>
            <a:r>
              <a:rPr lang="gu-IN" dirty="0" smtClean="0">
                <a:solidFill>
                  <a:srgbClr val="002060"/>
                </a:solidFill>
              </a:rPr>
              <a:t>નવલકથા-13</a:t>
            </a:r>
          </a:p>
          <a:p>
            <a:r>
              <a:rPr lang="gu-IN" dirty="0" smtClean="0">
                <a:solidFill>
                  <a:srgbClr val="002060"/>
                </a:solidFill>
              </a:rPr>
              <a:t>નવલિકા સંગ્રહ – 7</a:t>
            </a:r>
          </a:p>
          <a:p>
            <a:r>
              <a:rPr lang="gu-IN" dirty="0" smtClean="0">
                <a:solidFill>
                  <a:srgbClr val="002060"/>
                </a:solidFill>
              </a:rPr>
              <a:t>નાટક ગ્રંથ- 4</a:t>
            </a:r>
          </a:p>
          <a:p>
            <a:r>
              <a:rPr lang="gu-IN" dirty="0" smtClean="0">
                <a:solidFill>
                  <a:srgbClr val="002060"/>
                </a:solidFill>
              </a:rPr>
              <a:t>લોકકથા સંગ્રહ –</a:t>
            </a:r>
            <a:r>
              <a:rPr lang="gu-IN" b="1" dirty="0" smtClean="0">
                <a:solidFill>
                  <a:srgbClr val="002060"/>
                </a:solidFill>
              </a:rPr>
              <a:t>13</a:t>
            </a:r>
            <a:endParaRPr lang="gu-IN" dirty="0" smtClean="0">
              <a:solidFill>
                <a:srgbClr val="002060"/>
              </a:solidFill>
            </a:endParaRPr>
          </a:p>
          <a:p>
            <a:r>
              <a:rPr lang="gu-IN" dirty="0" smtClean="0">
                <a:solidFill>
                  <a:srgbClr val="002060"/>
                </a:solidFill>
              </a:rPr>
              <a:t>લોકસાહિત્ય – વિવેચન/ સંશોધન – 9</a:t>
            </a:r>
          </a:p>
          <a:p>
            <a:r>
              <a:rPr lang="gu-IN" dirty="0" smtClean="0">
                <a:solidFill>
                  <a:srgbClr val="002060"/>
                </a:solidFill>
              </a:rPr>
              <a:t>સાહિત્ય વિવેચન – 3</a:t>
            </a:r>
          </a:p>
          <a:p>
            <a:r>
              <a:rPr lang="gu-IN" dirty="0" smtClean="0">
                <a:solidFill>
                  <a:srgbClr val="002060"/>
                </a:solidFill>
              </a:rPr>
              <a:t> જીવન ચરિત્ર- 13; ઇતિહાસ – 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gu-IN" sz="6600" b="1" i="1" dirty="0" smtClean="0">
              <a:solidFill>
                <a:srgbClr val="FF0000"/>
              </a:solidFill>
            </a:endParaRPr>
          </a:p>
          <a:p>
            <a:pPr algn="ctr"/>
            <a:r>
              <a:rPr lang="gu-IN" sz="6600" b="1" i="1" dirty="0" smtClean="0">
                <a:solidFill>
                  <a:srgbClr val="FF0000"/>
                </a:solidFill>
              </a:rPr>
              <a:t>મુખ્ય રચનાઓ</a:t>
            </a:r>
          </a:p>
          <a:p>
            <a:pPr algn="ctr">
              <a:buNone/>
            </a:pPr>
            <a:endParaRPr lang="gu-IN" sz="6600" dirty="0" smtClean="0">
              <a:solidFill>
                <a:srgbClr val="FF0000"/>
              </a:solidFill>
            </a:endParaRPr>
          </a:p>
          <a:p>
            <a:r>
              <a:rPr lang="gu-IN" sz="2800" dirty="0" smtClean="0">
                <a:solidFill>
                  <a:srgbClr val="FF0000"/>
                </a:solidFill>
              </a:rPr>
              <a:t>તુલસી ક્યારો- નવલકથા</a:t>
            </a:r>
          </a:p>
          <a:p>
            <a:r>
              <a:rPr lang="gu-IN" sz="2800" dirty="0" smtClean="0">
                <a:solidFill>
                  <a:srgbClr val="FF0000"/>
                </a:solidFill>
              </a:rPr>
              <a:t>સૌરાષ્ટ્રની રસધાર, યુગવંદના, રવીન્દ્રવીણા- કાવ્ય </a:t>
            </a:r>
          </a:p>
          <a:p>
            <a:r>
              <a:rPr lang="gu-IN" sz="2800" dirty="0" smtClean="0">
                <a:solidFill>
                  <a:srgbClr val="FF0000"/>
                </a:solidFill>
              </a:rPr>
              <a:t>સોરઠી સંતવાણી- લોકગીતો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gu-IN" sz="6000" b="1" i="1" u="sng" dirty="0" smtClean="0">
                <a:solidFill>
                  <a:srgbClr val="FF0000"/>
                </a:solidFill>
              </a:rPr>
              <a:t>સન્માન</a:t>
            </a:r>
          </a:p>
          <a:p>
            <a:pPr>
              <a:buNone/>
            </a:pPr>
            <a:endParaRPr lang="gu-IN" dirty="0" smtClean="0">
              <a:solidFill>
                <a:srgbClr val="FF0000"/>
              </a:solidFill>
            </a:endParaRPr>
          </a:p>
          <a:p>
            <a:r>
              <a:rPr lang="gu-IN" b="1" dirty="0" smtClean="0">
                <a:solidFill>
                  <a:srgbClr val="FF0000"/>
                </a:solidFill>
              </a:rPr>
              <a:t>1929</a:t>
            </a:r>
            <a:r>
              <a:rPr lang="gu-IN" dirty="0" smtClean="0">
                <a:solidFill>
                  <a:srgbClr val="FF0000"/>
                </a:solidFill>
              </a:rPr>
              <a:t> – રણજિતરામ સુવર્ણ ચંદ્રક</a:t>
            </a:r>
          </a:p>
          <a:p>
            <a:pPr>
              <a:buNone/>
            </a:pPr>
            <a:endParaRPr lang="gu-IN" dirty="0" smtClean="0">
              <a:solidFill>
                <a:srgbClr val="FF0000"/>
              </a:solidFill>
            </a:endParaRPr>
          </a:p>
          <a:p>
            <a:r>
              <a:rPr lang="gu-IN" b="1" dirty="0" smtClean="0">
                <a:solidFill>
                  <a:srgbClr val="FF0000"/>
                </a:solidFill>
              </a:rPr>
              <a:t>1946</a:t>
            </a:r>
            <a:r>
              <a:rPr lang="gu-IN" dirty="0" smtClean="0">
                <a:solidFill>
                  <a:srgbClr val="FF0000"/>
                </a:solidFill>
              </a:rPr>
              <a:t> – મહીડા પારિતોષિક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yugvan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9580119">
            <a:off x="187626" y="651305"/>
            <a:ext cx="4543911" cy="4525963"/>
          </a:xfrm>
        </p:spPr>
      </p:pic>
      <p:pic>
        <p:nvPicPr>
          <p:cNvPr id="7" name="Picture 6" descr="yugvanda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98695">
            <a:off x="5170386" y="554884"/>
            <a:ext cx="2935224" cy="460400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urastrani r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304800"/>
            <a:ext cx="5334000" cy="59436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56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ઝવેરચંદ મેઘાણી </vt:lpstr>
      <vt:lpstr>પરિચય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11</cp:revision>
  <dcterms:created xsi:type="dcterms:W3CDTF">2006-08-16T00:00:00Z</dcterms:created>
  <dcterms:modified xsi:type="dcterms:W3CDTF">2023-05-01T15:26:04Z</dcterms:modified>
</cp:coreProperties>
</file>