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4343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2800" b="1" dirty="0" smtClean="0">
                <a:solidFill>
                  <a:schemeClr val="bg2"/>
                </a:solidFill>
              </a:rPr>
              <a:t>સર્વોદય હાયર એજ્યુકેશન સોસાયટી</a:t>
            </a:r>
            <a:r>
              <a:rPr lang="en-US" sz="2800" b="1" dirty="0" smtClean="0">
                <a:solidFill>
                  <a:schemeClr val="bg2"/>
                </a:solidFill>
              </a:rPr>
              <a:t>,</a:t>
            </a:r>
            <a:r>
              <a:rPr lang="gu-IN" sz="2800" b="1" dirty="0" smtClean="0">
                <a:solidFill>
                  <a:schemeClr val="bg2"/>
                </a:solidFill>
              </a:rPr>
              <a:t> માણસા </a:t>
            </a:r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1800" b="1" dirty="0" smtClean="0">
                <a:solidFill>
                  <a:schemeClr val="bg2"/>
                </a:solidFill>
              </a:rPr>
              <a:t>સંચાલિત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u-IN" sz="4800" b="1" dirty="0" smtClean="0">
                <a:solidFill>
                  <a:srgbClr val="002060"/>
                </a:solidFill>
              </a:rPr>
              <a:t> </a:t>
            </a:r>
            <a:r>
              <a:rPr lang="gu-IN" sz="3200" b="1" dirty="0" smtClean="0">
                <a:solidFill>
                  <a:srgbClr val="002060"/>
                </a:solidFill>
              </a:rPr>
              <a:t>એસ.ડી. આર્ટ્સ એન્ડ શાહ બી.આર. કોમર્સ કૉલેજ, માણસા</a:t>
            </a:r>
            <a:r>
              <a:rPr lang="en-US" sz="3200" b="1" dirty="0" smtClean="0">
                <a:solidFill>
                  <a:srgbClr val="002060"/>
                </a:solidFill>
              </a:rPr>
              <a:t>,</a:t>
            </a:r>
            <a:r>
              <a:rPr lang="gu-IN" sz="3200" b="1" dirty="0" smtClean="0">
                <a:solidFill>
                  <a:srgbClr val="002060"/>
                </a:solidFill>
              </a:rPr>
              <a:t> ગુજરાતી વિભાગ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9050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Semester – </a:t>
            </a:r>
            <a:r>
              <a:rPr lang="gu-IN" sz="4400" dirty="0" smtClean="0">
                <a:solidFill>
                  <a:srgbClr val="FF0000"/>
                </a:solidFill>
              </a:rPr>
              <a:t>4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Paper No. CC 2</a:t>
            </a:r>
            <a:r>
              <a:rPr lang="gu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gu-IN" smtClean="0">
                <a:solidFill>
                  <a:srgbClr val="FFFF00"/>
                </a:solidFill>
              </a:rPr>
              <a:t>ગ્રંથાકારનો અભ્યાસ જયંત પાઠક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1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81000"/>
            <a:ext cx="1071563" cy="9953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gu-IN" sz="1150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gu-IN" sz="11500" smtClean="0">
                <a:solidFill>
                  <a:srgbClr val="FF0000"/>
                </a:solidFill>
              </a:rPr>
              <a:t>આભાર </a:t>
            </a:r>
            <a:endParaRPr lang="en-US" sz="1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gu-IN" dirty="0" smtClean="0">
                <a:solidFill>
                  <a:srgbClr val="FF0000"/>
                </a:solidFill>
              </a:rPr>
              <a:t>જયંત પાઠક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600200"/>
            <a:ext cx="6858000" cy="5105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gu-IN" sz="6000" dirty="0" smtClean="0">
                <a:solidFill>
                  <a:srgbClr val="FF0000"/>
                </a:solidFill>
              </a:rPr>
              <a:t>પરિચય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gu-IN" b="1" i="1" dirty="0" smtClean="0"/>
          </a:p>
          <a:p>
            <a:r>
              <a:rPr lang="gu-IN" b="1" i="1" dirty="0" smtClean="0"/>
              <a:t> </a:t>
            </a:r>
            <a:r>
              <a:rPr lang="gu-IN" sz="4000" b="1" i="1" dirty="0" smtClean="0">
                <a:solidFill>
                  <a:schemeClr val="tx2">
                    <a:lumMod val="75000"/>
                  </a:schemeClr>
                </a:solidFill>
              </a:rPr>
              <a:t>નામ</a:t>
            </a:r>
          </a:p>
          <a:p>
            <a:endParaRPr lang="gu-IN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gu-IN" sz="4000" i="1" dirty="0" smtClean="0">
                <a:solidFill>
                  <a:schemeClr val="tx2">
                    <a:lumMod val="75000"/>
                  </a:schemeClr>
                </a:solidFill>
              </a:rPr>
              <a:t>જયંત હિમ્મતલાલ પાઠક</a:t>
            </a:r>
          </a:p>
          <a:p>
            <a:pPr>
              <a:buNone/>
            </a:pPr>
            <a:endParaRPr lang="gu-IN" sz="40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gu-IN" sz="4000" b="1" i="1" dirty="0" smtClean="0">
                <a:solidFill>
                  <a:schemeClr val="tx2">
                    <a:lumMod val="75000"/>
                  </a:schemeClr>
                </a:solidFill>
              </a:rPr>
              <a:t>જન્મ</a:t>
            </a:r>
            <a:endParaRPr lang="gu-IN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gu-IN" sz="4000" i="1" dirty="0" smtClean="0">
                <a:solidFill>
                  <a:schemeClr val="tx2">
                    <a:lumMod val="75000"/>
                  </a:schemeClr>
                </a:solidFill>
              </a:rPr>
              <a:t>20-ઓક્ટોબર -1920, રાજગઢ (પંચમહાલ)</a:t>
            </a:r>
          </a:p>
          <a:p>
            <a:pPr>
              <a:buNone/>
            </a:pPr>
            <a:endParaRPr lang="gu-IN" sz="40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gu-IN" sz="4000" b="1" i="1" dirty="0" smtClean="0">
                <a:solidFill>
                  <a:schemeClr val="tx2">
                    <a:lumMod val="75000"/>
                  </a:schemeClr>
                </a:solidFill>
              </a:rPr>
              <a:t>અવસાન</a:t>
            </a:r>
            <a:endParaRPr lang="gu-IN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gu-IN" sz="4000" i="1" dirty="0" smtClean="0">
                <a:solidFill>
                  <a:schemeClr val="tx2">
                    <a:lumMod val="75000"/>
                  </a:schemeClr>
                </a:solidFill>
              </a:rPr>
              <a:t>1- સપ્ટેમ્બર – 2003 , સુરત</a:t>
            </a:r>
            <a:r>
              <a:rPr lang="gu-IN" dirty="0" smtClean="0"/>
              <a:t/>
            </a:r>
            <a:br>
              <a:rPr lang="gu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gu-IN" dirty="0" smtClean="0">
              <a:solidFill>
                <a:srgbClr val="FF0000"/>
              </a:solidFill>
            </a:endParaRPr>
          </a:p>
          <a:p>
            <a:r>
              <a:rPr lang="gu-IN" b="1" dirty="0" smtClean="0">
                <a:solidFill>
                  <a:srgbClr val="FF0000"/>
                </a:solidFill>
              </a:rPr>
              <a:t>પિતા</a:t>
            </a:r>
            <a:r>
              <a:rPr lang="gu-IN" dirty="0" smtClean="0">
                <a:solidFill>
                  <a:srgbClr val="FF0000"/>
                </a:solidFill>
              </a:rPr>
              <a:t> – હિમ્મતલાલ</a:t>
            </a:r>
          </a:p>
          <a:p>
            <a:pPr>
              <a:buNone/>
            </a:pPr>
            <a:endParaRPr lang="gu-IN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gu-IN" b="1" i="1" dirty="0" smtClean="0">
                <a:solidFill>
                  <a:srgbClr val="FF0000"/>
                </a:solidFill>
              </a:rPr>
              <a:t>અભ્યાસ</a:t>
            </a:r>
            <a:endParaRPr lang="gu-IN" dirty="0" smtClean="0">
              <a:solidFill>
                <a:srgbClr val="FF0000"/>
              </a:solidFill>
            </a:endParaRPr>
          </a:p>
          <a:p>
            <a:r>
              <a:rPr lang="gu-IN" dirty="0" smtClean="0">
                <a:solidFill>
                  <a:srgbClr val="FF0000"/>
                </a:solidFill>
              </a:rPr>
              <a:t>એમ.એ., પી.એચ.ડી</a:t>
            </a:r>
          </a:p>
          <a:p>
            <a:pPr>
              <a:buNone/>
            </a:pPr>
            <a:endParaRPr lang="gu-IN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gu-IN" b="1" i="1" dirty="0" smtClean="0">
                <a:solidFill>
                  <a:srgbClr val="FF0000"/>
                </a:solidFill>
              </a:rPr>
              <a:t>વ્યવસાય</a:t>
            </a:r>
            <a:endParaRPr lang="gu-IN" dirty="0" smtClean="0">
              <a:solidFill>
                <a:srgbClr val="FF0000"/>
              </a:solidFill>
            </a:endParaRPr>
          </a:p>
          <a:p>
            <a:r>
              <a:rPr lang="gu-IN" dirty="0" smtClean="0">
                <a:solidFill>
                  <a:srgbClr val="FF0000"/>
                </a:solidFill>
              </a:rPr>
              <a:t>અધ્યાપન, પત્રકારત્વ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gu-IN" b="1" i="1" dirty="0" smtClean="0">
                <a:solidFill>
                  <a:srgbClr val="FF0000"/>
                </a:solidFill>
              </a:rPr>
              <a:t>જીવન ઝરમર</a:t>
            </a:r>
            <a:endParaRPr lang="gu-IN" dirty="0" smtClean="0">
              <a:solidFill>
                <a:srgbClr val="FF0000"/>
              </a:solidFill>
            </a:endParaRPr>
          </a:p>
          <a:p>
            <a:r>
              <a:rPr lang="gu-IN" i="1" dirty="0" smtClean="0">
                <a:solidFill>
                  <a:srgbClr val="FF0000"/>
                </a:solidFill>
              </a:rPr>
              <a:t>સુરતમાં વસવાટ છતાં કવિતામાં ‘વગડાનો શ્વાસ’ ઘુંટાય છે. – સુરેશ દલાલ</a:t>
            </a:r>
          </a:p>
          <a:p>
            <a:endParaRPr lang="gu-IN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gu-IN" i="1" dirty="0" smtClean="0">
              <a:solidFill>
                <a:srgbClr val="FF0000"/>
              </a:solidFill>
            </a:endParaRPr>
          </a:p>
          <a:p>
            <a:r>
              <a:rPr lang="gu-IN" b="1" i="1" dirty="0" smtClean="0">
                <a:solidFill>
                  <a:srgbClr val="FF0000"/>
                </a:solidFill>
              </a:rPr>
              <a:t>રચનાઓ</a:t>
            </a:r>
            <a:endParaRPr lang="gu-IN" dirty="0" smtClean="0">
              <a:solidFill>
                <a:srgbClr val="FF0000"/>
              </a:solidFill>
            </a:endParaRPr>
          </a:p>
          <a:p>
            <a:r>
              <a:rPr lang="gu-IN" i="1" dirty="0" smtClean="0">
                <a:solidFill>
                  <a:srgbClr val="FF0000"/>
                </a:solidFill>
              </a:rPr>
              <a:t>વિવેચન- 9; જીવન વિકાસનાં પુસ્તકો- 9; કવિતા – 6 ; અનુવાદ – 3; આત્મકથા- 2; સંપાદન- 3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gu-IN" b="1" i="1" dirty="0" smtClean="0"/>
              <a:t/>
            </a:r>
            <a:br>
              <a:rPr lang="gu-IN" b="1" i="1" dirty="0" smtClean="0"/>
            </a:br>
            <a:r>
              <a:rPr lang="gu-IN" b="1" i="1" dirty="0" smtClean="0"/>
              <a:t>મુખ્ય રચનાઓ</a:t>
            </a:r>
            <a:r>
              <a:rPr lang="gu-IN" dirty="0" smtClean="0"/>
              <a:t/>
            </a:r>
            <a:br>
              <a:rPr lang="gu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gu-IN" b="1" dirty="0" smtClean="0"/>
              <a:t>કવિતા –</a:t>
            </a:r>
            <a:r>
              <a:rPr lang="gu-IN" dirty="0" smtClean="0"/>
              <a:t> મર્મર, સંકેત, શૂળી પર સેજ; ક્ષણોમાં જીવું છું – સમગ્ર કવિતા સંગ્રહ</a:t>
            </a:r>
          </a:p>
          <a:p>
            <a:r>
              <a:rPr lang="gu-IN" b="1" dirty="0" smtClean="0"/>
              <a:t>આત્મકથા</a:t>
            </a:r>
            <a:r>
              <a:rPr lang="gu-IN" dirty="0" smtClean="0"/>
              <a:t> – વનાંચલ, તરુરાગ</a:t>
            </a:r>
          </a:p>
          <a:p>
            <a:r>
              <a:rPr lang="gu-IN" b="1" dirty="0" smtClean="0"/>
              <a:t>વિવેચન</a:t>
            </a:r>
            <a:r>
              <a:rPr lang="gu-IN" dirty="0" smtClean="0"/>
              <a:t> – આધુનિક કવિતા પ્રવાહ, આલોક, ભાવચિત્રી</a:t>
            </a:r>
          </a:p>
          <a:p>
            <a:r>
              <a:rPr lang="gu-IN" b="1" dirty="0" smtClean="0"/>
              <a:t>અનુવાદ</a:t>
            </a:r>
            <a:r>
              <a:rPr lang="gu-IN" dirty="0" smtClean="0"/>
              <a:t> – ચેખોવની શ્રેષ્ઠ નવલિકાઓ,ટેઇલ ઓફ ટુ સીટીઝ</a:t>
            </a:r>
          </a:p>
          <a:p>
            <a:r>
              <a:rPr lang="gu-IN" b="1" dirty="0" smtClean="0"/>
              <a:t>સંપાદન</a:t>
            </a:r>
            <a:r>
              <a:rPr lang="gu-IN" dirty="0" smtClean="0"/>
              <a:t> – કાવ્યકોડિયાં-3, ગુજરાતી ઊર્મિકાવ્યો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gu-IN" sz="5400" b="1" u="sng" dirty="0" smtClean="0">
                <a:solidFill>
                  <a:srgbClr val="FF0000"/>
                </a:solidFill>
              </a:rPr>
              <a:t>સન્માન</a:t>
            </a:r>
            <a:endParaRPr lang="en-US" sz="54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accent3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gu-IN" b="1" dirty="0" smtClean="0"/>
          </a:p>
          <a:p>
            <a:r>
              <a:rPr lang="gu-IN" b="1" dirty="0" smtClean="0"/>
              <a:t>1963</a:t>
            </a:r>
            <a:r>
              <a:rPr lang="gu-IN" dirty="0" smtClean="0"/>
              <a:t> – સોવિયેટ લેંડ નહેરુ એવોર્ડ</a:t>
            </a:r>
          </a:p>
          <a:p>
            <a:r>
              <a:rPr lang="gu-IN" b="1" dirty="0" smtClean="0"/>
              <a:t>1964-68</a:t>
            </a:r>
            <a:r>
              <a:rPr lang="gu-IN" dirty="0" smtClean="0"/>
              <a:t> – નર્મદ સુવર્ણચંદ્રક ‘વનાંચલ’ માટે; કુમાર ચંદ્રક</a:t>
            </a:r>
          </a:p>
          <a:p>
            <a:r>
              <a:rPr lang="gu-IN" b="1" dirty="0" smtClean="0"/>
              <a:t>1976 – </a:t>
            </a:r>
            <a:r>
              <a:rPr lang="gu-IN" dirty="0" smtClean="0"/>
              <a:t>રણજિતરામ સુવર્ણચંદ્રક</a:t>
            </a:r>
          </a:p>
          <a:p>
            <a:r>
              <a:rPr lang="gu-IN" b="1" dirty="0" smtClean="0"/>
              <a:t>1978 – </a:t>
            </a:r>
            <a:r>
              <a:rPr lang="gu-IN" dirty="0" smtClean="0"/>
              <a:t>કવિ ન્હાનાલાલ પારિતોષિક</a:t>
            </a:r>
          </a:p>
          <a:p>
            <a:r>
              <a:rPr lang="gu-IN" b="1" dirty="0" smtClean="0"/>
              <a:t>1989 – </a:t>
            </a:r>
            <a:r>
              <a:rPr lang="gu-IN" dirty="0" smtClean="0"/>
              <a:t>ગુજરાતી સાહિત્ય પરિષદના પ્રમુખ</a:t>
            </a:r>
          </a:p>
          <a:p>
            <a:r>
              <a:rPr lang="gu-IN" dirty="0" smtClean="0"/>
              <a:t>એવોર્ડ, સાહિત્ય અકાદમી દિલ્હી</a:t>
            </a:r>
          </a:p>
          <a:p>
            <a:r>
              <a:rPr lang="gu-IN" b="1" dirty="0" smtClean="0"/>
              <a:t>મૃગયા માટે</a:t>
            </a:r>
            <a:r>
              <a:rPr lang="gu-IN" dirty="0" smtClean="0"/>
              <a:t> – ગુજરાત સાહિત્ય અકાદમી પારિતોષિક, ઉમાસ્નેહરશ્મિ પારિતોષિક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gu-IN" dirty="0" smtClean="0"/>
              <a:t>કૃતિ અભ્યાસ </a:t>
            </a:r>
            <a:endParaRPr lang="en-US" dirty="0"/>
          </a:p>
        </p:txBody>
      </p:sp>
      <p:pic>
        <p:nvPicPr>
          <p:cNvPr id="4" name="Content Placeholder 3" descr="v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676400"/>
            <a:ext cx="6324600" cy="492045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ja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1600200"/>
            <a:ext cx="7620000" cy="5105399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gu-IN" dirty="0" smtClean="0"/>
              <a:t>કૃતિ અભ્યાસ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65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સર્વોદય હાયર એજ્યુકેશન સોસાયટી, માણસા  સંચાલિત  એસ.ડી. આર્ટ્સ એન્ડ શાહ બી.આર. કોમર્સ કૉલેજ, માણસા, ગુજરાતી વિભાગ</vt:lpstr>
      <vt:lpstr>જયંત પાઠક </vt:lpstr>
      <vt:lpstr>પરિચય </vt:lpstr>
      <vt:lpstr>Slide 4</vt:lpstr>
      <vt:lpstr>Slide 5</vt:lpstr>
      <vt:lpstr> મુખ્ય રચનાઓ </vt:lpstr>
      <vt:lpstr>સન્માન</vt:lpstr>
      <vt:lpstr>કૃતિ અભ્યાસ </vt:lpstr>
      <vt:lpstr>કૃતિ અભ્યાસ 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pramukh</dc:creator>
  <cp:lastModifiedBy>pramukh</cp:lastModifiedBy>
  <cp:revision>10</cp:revision>
  <dcterms:created xsi:type="dcterms:W3CDTF">2006-08-16T00:00:00Z</dcterms:created>
  <dcterms:modified xsi:type="dcterms:W3CDTF">2023-05-01T10:21:46Z</dcterms:modified>
</cp:coreProperties>
</file>