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5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600" dirty="0" smtClean="0">
                <a:solidFill>
                  <a:srgbClr val="FFFF00"/>
                </a:solidFill>
              </a:rPr>
              <a:t>સાહિત્ય વિવેચનના સિદ્ધાંતો 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b="1" dirty="0" smtClean="0">
                <a:solidFill>
                  <a:srgbClr val="7030A0"/>
                </a:solidFill>
              </a:rPr>
              <a:t>સાહિત્ય વિવેચનના સિદ્ધાંતો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gu-IN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gu-IN" dirty="0" smtClean="0">
                <a:solidFill>
                  <a:srgbClr val="0070C0"/>
                </a:solidFill>
              </a:rPr>
              <a:t> લલિતકલાની વિભાવના</a:t>
            </a:r>
          </a:p>
          <a:p>
            <a:pPr>
              <a:buFont typeface="Wingdings" pitchFamily="2" charset="2"/>
              <a:buChar char="v"/>
            </a:pPr>
            <a:endParaRPr lang="gu-IN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gu-IN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gu-IN" dirty="0" smtClean="0">
                <a:solidFill>
                  <a:srgbClr val="0070C0"/>
                </a:solidFill>
              </a:rPr>
              <a:t> સાહિત્યકલાની વિભાવના  </a:t>
            </a:r>
          </a:p>
          <a:p>
            <a:pPr>
              <a:buFont typeface="Wingdings" pitchFamily="2" charset="2"/>
              <a:buChar char="v"/>
            </a:pPr>
            <a:endParaRPr lang="gu-IN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gu-IN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gu-IN" dirty="0" smtClean="0">
                <a:solidFill>
                  <a:srgbClr val="0070C0"/>
                </a:solidFill>
              </a:rPr>
              <a:t> કલાના વિભિન્ન પ્રકારો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gu-IN" dirty="0" smtClean="0">
                <a:solidFill>
                  <a:schemeClr val="tx2">
                    <a:lumMod val="75000"/>
                  </a:schemeClr>
                </a:solidFill>
              </a:rPr>
              <a:t>સંસ્કૃત સાહિત્યની વિચારધારાઓ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gu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gu-IN" sz="4300" dirty="0" smtClean="0">
                <a:solidFill>
                  <a:srgbClr val="FF0000"/>
                </a:solidFill>
              </a:rPr>
              <a:t> </a:t>
            </a:r>
            <a:r>
              <a:rPr lang="gu-IN" dirty="0" smtClean="0">
                <a:solidFill>
                  <a:srgbClr val="FF0000"/>
                </a:solidFill>
              </a:rPr>
              <a:t>	</a:t>
            </a:r>
            <a:r>
              <a:rPr lang="gu-IN" sz="4300" b="1" dirty="0" smtClean="0">
                <a:solidFill>
                  <a:srgbClr val="FF0000"/>
                </a:solidFill>
              </a:rPr>
              <a:t>રસ</a:t>
            </a:r>
          </a:p>
          <a:p>
            <a:pPr>
              <a:buFont typeface="Wingdings" pitchFamily="2" charset="2"/>
              <a:buChar char="Ø"/>
            </a:pPr>
            <a:r>
              <a:rPr lang="gu-IN" sz="4300" b="1" dirty="0" smtClean="0">
                <a:solidFill>
                  <a:srgbClr val="FF0000"/>
                </a:solidFill>
              </a:rPr>
              <a:t> 	ધ્વનિ</a:t>
            </a:r>
          </a:p>
          <a:p>
            <a:pPr>
              <a:buFont typeface="Wingdings" pitchFamily="2" charset="2"/>
              <a:buChar char="Ø"/>
            </a:pPr>
            <a:r>
              <a:rPr lang="gu-IN" sz="4300" b="1" dirty="0" smtClean="0">
                <a:solidFill>
                  <a:srgbClr val="FF0000"/>
                </a:solidFill>
              </a:rPr>
              <a:t> 	વક્રોક્તિ</a:t>
            </a:r>
          </a:p>
          <a:p>
            <a:pPr>
              <a:buFont typeface="Wingdings" pitchFamily="2" charset="2"/>
              <a:buChar char="Ø"/>
            </a:pPr>
            <a:r>
              <a:rPr lang="gu-IN" sz="4300" b="1" dirty="0" smtClean="0">
                <a:solidFill>
                  <a:srgbClr val="FF0000"/>
                </a:solidFill>
              </a:rPr>
              <a:t> 	રીતિ </a:t>
            </a:r>
          </a:p>
          <a:p>
            <a:pPr>
              <a:buFont typeface="Wingdings" pitchFamily="2" charset="2"/>
              <a:buChar char="Ø"/>
            </a:pPr>
            <a:r>
              <a:rPr lang="gu-IN" sz="4300" b="1" dirty="0" smtClean="0">
                <a:solidFill>
                  <a:srgbClr val="FF0000"/>
                </a:solidFill>
              </a:rPr>
              <a:t> 	અલંકાર </a:t>
            </a:r>
          </a:p>
          <a:p>
            <a:pPr>
              <a:buFont typeface="Wingdings" pitchFamily="2" charset="2"/>
              <a:buChar char="Ø"/>
            </a:pPr>
            <a:r>
              <a:rPr lang="gu-IN" sz="4300" b="1" dirty="0" smtClean="0">
                <a:solidFill>
                  <a:srgbClr val="FF0000"/>
                </a:solidFill>
              </a:rPr>
              <a:t> 	ઔચિત્ય </a:t>
            </a:r>
            <a:endParaRPr lang="en-US" sz="4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dirty="0" smtClean="0">
                <a:solidFill>
                  <a:srgbClr val="FFFF00"/>
                </a:solidFill>
              </a:rPr>
              <a:t>વિચારધારાઓનો પરિચય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gu-IN" dirty="0" smtClean="0"/>
              <a:t>	</a:t>
            </a:r>
          </a:p>
          <a:p>
            <a:pPr>
              <a:buFont typeface="Wingdings" pitchFamily="2" charset="2"/>
              <a:buChar char="ü"/>
            </a:pPr>
            <a:r>
              <a:rPr lang="gu-IN" sz="4800" dirty="0" smtClean="0">
                <a:solidFill>
                  <a:srgbClr val="FFFF00"/>
                </a:solidFill>
              </a:rPr>
              <a:t> 	પ્રશિષ્ટ સાહિત્ય </a:t>
            </a:r>
          </a:p>
          <a:p>
            <a:pPr>
              <a:buFont typeface="Wingdings" pitchFamily="2" charset="2"/>
              <a:buChar char="ü"/>
            </a:pPr>
            <a:r>
              <a:rPr lang="gu-IN" sz="4800" dirty="0" smtClean="0">
                <a:solidFill>
                  <a:srgbClr val="FFFF00"/>
                </a:solidFill>
              </a:rPr>
              <a:t> 	કૌતુકરાગી સાહિત્ય </a:t>
            </a:r>
          </a:p>
          <a:p>
            <a:pPr>
              <a:buFont typeface="Wingdings" pitchFamily="2" charset="2"/>
              <a:buChar char="ü"/>
            </a:pPr>
            <a:r>
              <a:rPr lang="gu-IN" sz="4800" dirty="0" smtClean="0">
                <a:solidFill>
                  <a:srgbClr val="FFFF00"/>
                </a:solidFill>
              </a:rPr>
              <a:t> 	વાસ્તવદર્શી સાહિત્ય </a:t>
            </a:r>
          </a:p>
          <a:p>
            <a:pPr>
              <a:buFont typeface="Wingdings" pitchFamily="2" charset="2"/>
              <a:buChar char="ü"/>
            </a:pPr>
            <a:r>
              <a:rPr lang="gu-IN" sz="4800" dirty="0" smtClean="0">
                <a:solidFill>
                  <a:srgbClr val="FFFF00"/>
                </a:solidFill>
              </a:rPr>
              <a:t> 	આધુનિક સાહિત્ય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gu-IN" sz="6000" b="1" u="sng" dirty="0" smtClean="0">
                <a:solidFill>
                  <a:srgbClr val="00B050"/>
                </a:solidFill>
              </a:rPr>
              <a:t>કાવ્યની વ્યાખ્યા </a:t>
            </a:r>
            <a:endParaRPr lang="en-US" sz="60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gu-IN" dirty="0" smtClean="0"/>
          </a:p>
          <a:p>
            <a:pPr>
              <a:buFont typeface="Courier New" pitchFamily="49" charset="0"/>
              <a:buChar char="o"/>
            </a:pPr>
            <a:r>
              <a:rPr lang="gu-IN" sz="7200" dirty="0" smtClean="0">
                <a:solidFill>
                  <a:srgbClr val="C00000"/>
                </a:solidFill>
              </a:rPr>
              <a:t>પૂર્વ </a:t>
            </a:r>
          </a:p>
          <a:p>
            <a:pPr>
              <a:buFont typeface="Courier New" pitchFamily="49" charset="0"/>
              <a:buChar char="o"/>
            </a:pPr>
            <a:r>
              <a:rPr lang="gu-IN" sz="7200" dirty="0" smtClean="0">
                <a:solidFill>
                  <a:srgbClr val="C00000"/>
                </a:solidFill>
              </a:rPr>
              <a:t>પશ્ચિમ સંદર્ભે 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pPr algn="ctr">
              <a:buNone/>
            </a:pPr>
            <a:r>
              <a:rPr lang="gu-IN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આભાર</a:t>
            </a:r>
            <a:r>
              <a:rPr lang="gu-IN" sz="7200" dirty="0" smtClean="0">
                <a:solidFill>
                  <a:srgbClr val="C00000"/>
                </a:solidFill>
              </a:rPr>
              <a:t> 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સાહિત્ય વિવેચનના સિદ્ધાંતો </vt:lpstr>
      <vt:lpstr>સંસ્કૃત સાહિત્યની વિચારધારાઓ</vt:lpstr>
      <vt:lpstr>વિચારધારાઓનો પરિચય </vt:lpstr>
      <vt:lpstr>કાવ્યની વ્યાખ્યા 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8</cp:revision>
  <dcterms:created xsi:type="dcterms:W3CDTF">2006-08-16T00:00:00Z</dcterms:created>
  <dcterms:modified xsi:type="dcterms:W3CDTF">2023-05-01T10:28:36Z</dcterms:modified>
</cp:coreProperties>
</file>