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378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66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471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030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914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866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350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180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8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396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177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1D05-BCEE-4ECF-AD3C-970DD619978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56BF3-B1A9-408B-B123-DC003146D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148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304800"/>
            <a:ext cx="112776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sz="2800" b="1" dirty="0" smtClean="0">
                <a:solidFill>
                  <a:schemeClr val="bg2"/>
                </a:solidFill>
              </a:rPr>
              <a:t>સર્વોદય </a:t>
            </a:r>
            <a:r>
              <a:rPr lang="gu-IN" sz="2800" b="1" dirty="0" smtClean="0">
                <a:solidFill>
                  <a:schemeClr val="bg2"/>
                </a:solidFill>
              </a:rPr>
              <a:t>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0600"/>
            <a:ext cx="85344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6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311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800" dirty="0" smtClean="0">
                <a:solidFill>
                  <a:srgbClr val="FFFF00"/>
                </a:solidFill>
              </a:rPr>
              <a:t>અર્વાચીન ગુજરાતી સાહિત્યનો ઇતિહાસ- ભાગ- ૨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024" y="1164772"/>
            <a:ext cx="1428751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gu-IN" sz="6000" b="1" dirty="0" smtClean="0"/>
              <a:t>એકમ- </a:t>
            </a:r>
            <a:r>
              <a:rPr lang="gu-IN" sz="6000" b="1" dirty="0"/>
              <a:t>૧ </a:t>
            </a:r>
            <a:r>
              <a:rPr lang="gu-IN" sz="6000" b="1" dirty="0" smtClean="0"/>
              <a:t>ગાંધીયુગ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gu-IN" sz="3200" dirty="0" smtClean="0">
                <a:solidFill>
                  <a:srgbClr val="FF0000"/>
                </a:solidFill>
              </a:rPr>
              <a:t>(અ) - ગાંધીયુગના પરિબળો - રાજકીય, સામાજિક, સાંસ્કૃતિક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gu-IN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gu-IN" sz="3200" dirty="0">
                <a:solidFill>
                  <a:srgbClr val="FF0000"/>
                </a:solidFill>
              </a:rPr>
              <a:t> </a:t>
            </a:r>
            <a:r>
              <a:rPr lang="gu-IN" sz="3200" dirty="0" smtClean="0">
                <a:solidFill>
                  <a:srgbClr val="FF0000"/>
                </a:solidFill>
              </a:rPr>
              <a:t>    - ગાંધીયુગના લક્ષણો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gu-IN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gu-IN" sz="3200" dirty="0" smtClean="0">
                <a:solidFill>
                  <a:srgbClr val="FF0000"/>
                </a:solidFill>
              </a:rPr>
              <a:t>     - સાહિત્યક્ષેત્રે થયેલાં નવપ્રસ્થાનો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- </a:t>
            </a:r>
            <a:r>
              <a:rPr lang="gu-IN" sz="3200" dirty="0" smtClean="0">
                <a:solidFill>
                  <a:srgbClr val="FF0000"/>
                </a:solidFill>
              </a:rPr>
              <a:t>મહત્વની સાહિત્યિક પ્રવૃતિઓ</a:t>
            </a:r>
          </a:p>
        </p:txBody>
      </p:sp>
    </p:spTree>
    <p:extLst>
      <p:ext uri="{BB962C8B-B14F-4D97-AF65-F5344CB8AC3E}">
        <p14:creationId xmlns="" xmlns:p14="http://schemas.microsoft.com/office/powerpoint/2010/main" val="40518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gu-IN" dirty="0" smtClean="0"/>
              <a:t> 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(બ) મહત્વના સર્જકો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gu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     - ગાંધીજી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     - કનૈયાલાલ મુનશી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     - રા.વિ.પાઠક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     - ઉમાશંકર જોશી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     - સુ-ન્દરમ 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     - જયંત ખત્રી</a:t>
            </a:r>
          </a:p>
          <a:p>
            <a:pPr marL="0" indent="0">
              <a:buNone/>
            </a:pPr>
            <a:r>
              <a:rPr lang="gu-IN" dirty="0" smtClean="0">
                <a:solidFill>
                  <a:srgbClr val="FF0000"/>
                </a:solidFill>
              </a:rPr>
              <a:t>     - દર્શક  અને  પન્નાલાલ પટેલ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FFFF00"/>
                </a:solidFill>
              </a:rPr>
              <a:t>(ક) – મહત્વની કૃતિઓ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gu-IN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gu-IN" dirty="0" smtClean="0">
                <a:solidFill>
                  <a:srgbClr val="FFFF00"/>
                </a:solidFill>
              </a:rPr>
              <a:t>    - ‘તણખામંડળ-૧’ </a:t>
            </a:r>
          </a:p>
          <a:p>
            <a:pPr marL="0" indent="0">
              <a:buNone/>
            </a:pPr>
            <a:r>
              <a:rPr lang="gu-IN" dirty="0">
                <a:solidFill>
                  <a:srgbClr val="FFFF00"/>
                </a:solidFill>
              </a:rPr>
              <a:t> </a:t>
            </a:r>
            <a:r>
              <a:rPr lang="gu-IN" dirty="0" smtClean="0">
                <a:solidFill>
                  <a:srgbClr val="FFFF00"/>
                </a:solidFill>
              </a:rPr>
              <a:t>   -  ‘ભારેલો અગ્નિ’ </a:t>
            </a:r>
          </a:p>
          <a:p>
            <a:pPr marL="0" indent="0">
              <a:buNone/>
            </a:pPr>
            <a:r>
              <a:rPr lang="gu-IN" dirty="0">
                <a:solidFill>
                  <a:srgbClr val="FFFF00"/>
                </a:solidFill>
              </a:rPr>
              <a:t> </a:t>
            </a:r>
            <a:r>
              <a:rPr lang="gu-IN" dirty="0" smtClean="0">
                <a:solidFill>
                  <a:srgbClr val="FFFF00"/>
                </a:solidFill>
              </a:rPr>
              <a:t> </a:t>
            </a:r>
            <a:r>
              <a:rPr lang="gu-IN" sz="2400" dirty="0" smtClean="0">
                <a:solidFill>
                  <a:srgbClr val="FFFF00"/>
                </a:solidFill>
              </a:rPr>
              <a:t>  -   ‘સધરા જેસંગનો સાળો’ </a:t>
            </a:r>
          </a:p>
          <a:p>
            <a:pPr marL="0" indent="0">
              <a:buNone/>
            </a:pPr>
            <a:r>
              <a:rPr lang="gu-IN" sz="2400" dirty="0">
                <a:solidFill>
                  <a:srgbClr val="FFFF00"/>
                </a:solidFill>
              </a:rPr>
              <a:t> </a:t>
            </a:r>
            <a:r>
              <a:rPr lang="gu-IN" sz="2400" dirty="0" smtClean="0">
                <a:solidFill>
                  <a:srgbClr val="FFFF00"/>
                </a:solidFill>
              </a:rPr>
              <a:t>   -   ‘આગગાડી’ </a:t>
            </a:r>
          </a:p>
          <a:p>
            <a:pPr marL="0" indent="0">
              <a:buNone/>
            </a:pPr>
            <a:r>
              <a:rPr lang="gu-IN" sz="2400" dirty="0">
                <a:solidFill>
                  <a:srgbClr val="FFFF00"/>
                </a:solidFill>
              </a:rPr>
              <a:t> </a:t>
            </a:r>
            <a:r>
              <a:rPr lang="gu-IN" sz="2400" dirty="0" smtClean="0">
                <a:solidFill>
                  <a:srgbClr val="FFFF00"/>
                </a:solidFill>
              </a:rPr>
              <a:t>   -   ‘જવનિકા’ </a:t>
            </a:r>
          </a:p>
          <a:p>
            <a:pPr marL="0" indent="0">
              <a:buNone/>
            </a:pPr>
            <a:r>
              <a:rPr lang="gu-IN" sz="2400" dirty="0">
                <a:solidFill>
                  <a:srgbClr val="FFFF00"/>
                </a:solidFill>
              </a:rPr>
              <a:t> </a:t>
            </a:r>
            <a:r>
              <a:rPr lang="gu-IN" sz="2400" dirty="0" smtClean="0">
                <a:solidFill>
                  <a:srgbClr val="FFFF00"/>
                </a:solidFill>
              </a:rPr>
              <a:t>   -   ‘જનમટીપ’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gu-IN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gu-IN" sz="2400" dirty="0" smtClean="0">
                <a:solidFill>
                  <a:srgbClr val="FFFF00"/>
                </a:solidFill>
              </a:rPr>
              <a:t>(ડ)     ગાંધીયુગનું વિવેચનકાર્ય 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636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gu-IN" dirty="0" smtClean="0">
                <a:solidFill>
                  <a:srgbClr val="FFFF00"/>
                </a:solidFill>
              </a:rPr>
              <a:t>એકમ-૨ અનુગાંધીયુગ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gu-IN" sz="3400" dirty="0" smtClean="0">
                <a:solidFill>
                  <a:srgbClr val="002060"/>
                </a:solidFill>
              </a:rPr>
              <a:t>(અ) અનુગાંધીયુગના વ્યાવર્તક લક્ષણો</a:t>
            </a:r>
          </a:p>
          <a:p>
            <a:pPr marL="0" indent="0">
              <a:buNone/>
            </a:pPr>
            <a:r>
              <a:rPr lang="gu-IN" sz="3400" dirty="0">
                <a:solidFill>
                  <a:srgbClr val="002060"/>
                </a:solidFill>
              </a:rPr>
              <a:t>(બ) મહત્વના </a:t>
            </a:r>
            <a:r>
              <a:rPr lang="gu-IN" sz="3400" dirty="0" smtClean="0">
                <a:solidFill>
                  <a:srgbClr val="002060"/>
                </a:solidFill>
              </a:rPr>
              <a:t>સર્જકો અને કવિતાક્ષેત્રે પ્રદાન </a:t>
            </a:r>
          </a:p>
          <a:p>
            <a:pPr marL="0" indent="0">
              <a:buNone/>
            </a:pPr>
            <a:r>
              <a:rPr lang="gu-IN" sz="3400" dirty="0">
                <a:solidFill>
                  <a:srgbClr val="002060"/>
                </a:solidFill>
              </a:rPr>
              <a:t> </a:t>
            </a:r>
            <a:r>
              <a:rPr lang="gu-IN" sz="3400" dirty="0" smtClean="0">
                <a:solidFill>
                  <a:srgbClr val="002060"/>
                </a:solidFill>
              </a:rPr>
              <a:t>    - રાજેન્દ્ર શાહ</a:t>
            </a:r>
          </a:p>
          <a:p>
            <a:pPr marL="0" indent="0">
              <a:buNone/>
            </a:pPr>
            <a:r>
              <a:rPr lang="gu-IN" sz="3400" dirty="0" smtClean="0">
                <a:solidFill>
                  <a:srgbClr val="002060"/>
                </a:solidFill>
              </a:rPr>
              <a:t>     - નિરંજન ભગત                 </a:t>
            </a:r>
          </a:p>
          <a:p>
            <a:pPr marL="0" indent="0">
              <a:buNone/>
            </a:pPr>
            <a:r>
              <a:rPr lang="gu-IN" sz="3400" dirty="0" smtClean="0">
                <a:solidFill>
                  <a:srgbClr val="002060"/>
                </a:solidFill>
              </a:rPr>
              <a:t>     - પ્રિયકાંત મણિયાર                    </a:t>
            </a:r>
            <a:endParaRPr lang="en-US" sz="3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rgbClr val="002060"/>
                </a:solidFill>
              </a:rPr>
              <a:t>       </a:t>
            </a:r>
            <a:r>
              <a:rPr lang="gu-IN" sz="3400" dirty="0" smtClean="0">
                <a:solidFill>
                  <a:srgbClr val="002060"/>
                </a:solidFill>
              </a:rPr>
              <a:t> - જયંત પાઠક</a:t>
            </a:r>
            <a:endParaRPr lang="en-US" sz="3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rgbClr val="002060"/>
                </a:solidFill>
              </a:rPr>
              <a:t>        </a:t>
            </a:r>
            <a:r>
              <a:rPr lang="gu-IN" sz="3400" dirty="0" smtClean="0">
                <a:solidFill>
                  <a:srgbClr val="002060"/>
                </a:solidFill>
              </a:rPr>
              <a:t>- ઉશનસ</a:t>
            </a:r>
            <a:endParaRPr lang="en-US" sz="3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gu-IN" sz="3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gu-IN" sz="3400" dirty="0">
                <a:solidFill>
                  <a:srgbClr val="002060"/>
                </a:solidFill>
              </a:rPr>
              <a:t>(ક) </a:t>
            </a:r>
            <a:r>
              <a:rPr lang="gu-IN" sz="3400" dirty="0" smtClean="0">
                <a:solidFill>
                  <a:srgbClr val="002060"/>
                </a:solidFill>
              </a:rPr>
              <a:t>મહત્વની કૃતિઓ</a:t>
            </a:r>
          </a:p>
          <a:p>
            <a:pPr marL="0" indent="0">
              <a:buNone/>
            </a:pPr>
            <a:r>
              <a:rPr lang="gu-IN" sz="3400" dirty="0" smtClean="0">
                <a:solidFill>
                  <a:srgbClr val="002060"/>
                </a:solidFill>
              </a:rPr>
              <a:t>     - ‘બારી બહાર’</a:t>
            </a:r>
          </a:p>
          <a:p>
            <a:pPr marL="0" indent="0">
              <a:buNone/>
            </a:pPr>
            <a:r>
              <a:rPr lang="gu-IN" sz="3400" dirty="0" smtClean="0">
                <a:solidFill>
                  <a:srgbClr val="002060"/>
                </a:solidFill>
              </a:rPr>
              <a:t>     - ‘પરિક્રમા’ </a:t>
            </a:r>
          </a:p>
          <a:p>
            <a:pPr marL="0" indent="0">
              <a:buNone/>
            </a:pPr>
            <a:r>
              <a:rPr lang="gu-IN" sz="3400" dirty="0">
                <a:solidFill>
                  <a:srgbClr val="002060"/>
                </a:solidFill>
              </a:rPr>
              <a:t> </a:t>
            </a:r>
            <a:r>
              <a:rPr lang="gu-IN" sz="3400" dirty="0" smtClean="0">
                <a:solidFill>
                  <a:srgbClr val="002060"/>
                </a:solidFill>
              </a:rPr>
              <a:t>    - ‘સ્વપ્નપ્રયાણ’</a:t>
            </a:r>
          </a:p>
          <a:p>
            <a:pPr marL="0" indent="0">
              <a:buNone/>
            </a:pPr>
            <a:r>
              <a:rPr lang="gu-IN" sz="3400" dirty="0" smtClean="0">
                <a:solidFill>
                  <a:srgbClr val="002060"/>
                </a:solidFill>
              </a:rPr>
              <a:t>     - ‘સિંજારવ’ </a:t>
            </a:r>
          </a:p>
          <a:p>
            <a:pPr marL="0" indent="0">
              <a:buNone/>
            </a:pPr>
            <a:r>
              <a:rPr lang="gu-IN" sz="3400" dirty="0">
                <a:solidFill>
                  <a:srgbClr val="002060"/>
                </a:solidFill>
              </a:rPr>
              <a:t> </a:t>
            </a:r>
            <a:r>
              <a:rPr lang="gu-IN" sz="3400" dirty="0" smtClean="0">
                <a:solidFill>
                  <a:srgbClr val="002060"/>
                </a:solidFill>
              </a:rPr>
              <a:t>    - ‘પિયોગોરી’ </a:t>
            </a:r>
            <a:endParaRPr lang="gu-IN" dirty="0" smtClean="0"/>
          </a:p>
          <a:p>
            <a:pPr marL="0" indent="0">
              <a:buNone/>
            </a:pPr>
            <a:endParaRPr lang="gu-IN" dirty="0" smtClean="0"/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  </a:t>
            </a:r>
          </a:p>
          <a:p>
            <a:pPr marL="0" indent="0">
              <a:buNone/>
            </a:pPr>
            <a:endParaRPr lang="gu-IN" dirty="0" smtClean="0"/>
          </a:p>
          <a:p>
            <a:pPr marL="0" indent="0">
              <a:buNone/>
            </a:pPr>
            <a:endParaRPr lang="gu-I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330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gu-IN" dirty="0" smtClean="0">
                <a:solidFill>
                  <a:srgbClr val="FF0000"/>
                </a:solidFill>
              </a:rPr>
              <a:t>એકમ-૩ આધુનિકયુગ (આધુનિક સાહિત્ય)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(અ) આધુનિક સાહિત્યની વિભાવના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(બ) મહત્વના સર્જકો અને તેની કૃતિઓ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 - સુરેશ જોષી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 - રઘુવીર ચૌધરી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 - રાવજી પટેલ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 - સિતાંશુ યશશ્વંદ્ર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 - લાભશંકર ઠાકર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(ક) મહત્વની કૃતિઓ</a:t>
            </a:r>
          </a:p>
          <a:p>
            <a:pPr marL="0" indent="0">
              <a:buNone/>
            </a:pP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 - પેરેલિસિસ </a:t>
            </a:r>
          </a:p>
          <a:p>
            <a:pPr marL="0" indent="0">
              <a:buNone/>
            </a:pPr>
            <a:r>
              <a:rPr lang="gu-IN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- નાઇટમેર </a:t>
            </a:r>
          </a:p>
          <a:p>
            <a:pPr marL="0" indent="0">
              <a:buNone/>
            </a:pPr>
            <a:r>
              <a:rPr lang="gu-IN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- વ્યથાનાં વીતક </a:t>
            </a:r>
          </a:p>
          <a:p>
            <a:pPr marL="0" indent="0">
              <a:buNone/>
            </a:pPr>
            <a:r>
              <a:rPr lang="gu-IN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gu-IN" b="1" dirty="0" smtClean="0">
                <a:solidFill>
                  <a:schemeClr val="accent6">
                    <a:lumMod val="50000"/>
                  </a:schemeClr>
                </a:solidFill>
              </a:rPr>
              <a:t>   -  વિદિશા  અને અંતરાલ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0617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gu-IN" dirty="0" smtClean="0"/>
              <a:t>એકમ-૪ આધુનિક સાહિત્ય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23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gu-IN" dirty="0" smtClean="0"/>
              <a:t>(અ) આધુનિક સાહિત્ય</a:t>
            </a:r>
          </a:p>
          <a:p>
            <a:pPr marL="0" indent="0">
              <a:buNone/>
            </a:pPr>
            <a:r>
              <a:rPr lang="gu-IN" dirty="0" smtClean="0"/>
              <a:t>    - વિશ્વયુદ્વ પછીની વિચારધારાઓ 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 - અસ્તિત્વવાદ,પરાવાસ્તવવાદ, ઍબ્સર્ડવાદ</a:t>
            </a:r>
          </a:p>
          <a:p>
            <a:pPr marL="0" indent="0">
              <a:buNone/>
            </a:pPr>
            <a:r>
              <a:rPr lang="gu-IN" dirty="0" smtClean="0"/>
              <a:t>(બ) ગુજરાતીમાં ખેડાયેલા મહત્વના સાહિત્યસ્વરૂપોની વિકાસરેખા</a:t>
            </a:r>
          </a:p>
          <a:p>
            <a:pPr marL="0" indent="0">
              <a:buNone/>
            </a:pPr>
            <a:r>
              <a:rPr lang="gu-IN" dirty="0" smtClean="0"/>
              <a:t>    -ગધસ્વરૂપનો વિકાસ</a:t>
            </a:r>
          </a:p>
          <a:p>
            <a:pPr marL="0" indent="0">
              <a:buNone/>
            </a:pPr>
            <a:r>
              <a:rPr lang="gu-IN" dirty="0" smtClean="0"/>
              <a:t>      નવલકથા, ટૂંકીવાર્તા, નાટક, એકાંકી</a:t>
            </a:r>
          </a:p>
          <a:p>
            <a:pPr marL="0" indent="0">
              <a:buNone/>
            </a:pPr>
            <a:r>
              <a:rPr lang="gu-IN" dirty="0"/>
              <a:t> </a:t>
            </a:r>
            <a:r>
              <a:rPr lang="gu-IN" dirty="0" smtClean="0"/>
              <a:t>   - પધ સ્વરૂપનો વિકાસ</a:t>
            </a:r>
          </a:p>
          <a:p>
            <a:pPr marL="0" indent="0">
              <a:buNone/>
            </a:pPr>
            <a:r>
              <a:rPr lang="gu-IN" dirty="0" smtClean="0"/>
              <a:t>      ગીત, ખંડકાવ્ય, સોનેટ, ગઝલ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343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299</Words>
  <Application>Microsoft Office PowerPoint</Application>
  <PresentationFormat>Custom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એકમ- ૧ ગાંધીયુગ</vt:lpstr>
      <vt:lpstr>Slide 3</vt:lpstr>
      <vt:lpstr>Slide 4</vt:lpstr>
      <vt:lpstr>એકમ-૨ અનુગાંધીયુગ </vt:lpstr>
      <vt:lpstr>એકમ-૩ આધુનિકયુગ (આધુનિક સાહિત્ય)</vt:lpstr>
      <vt:lpstr>એકમ-૪ આધુનિક સાહિત્ય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અર્વાચીન ગુજરાતી સાહિત્ય</dc:title>
  <dc:creator>mansa college</dc:creator>
  <cp:lastModifiedBy>pramukh</cp:lastModifiedBy>
  <cp:revision>23</cp:revision>
  <dcterms:created xsi:type="dcterms:W3CDTF">2021-02-11T13:26:37Z</dcterms:created>
  <dcterms:modified xsi:type="dcterms:W3CDTF">2023-05-01T10:35:10Z</dcterms:modified>
</cp:coreProperties>
</file>