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</a:t>
            </a:r>
            <a:r>
              <a:rPr lang="gu-IN" sz="4400" dirty="0" smtClean="0">
                <a:solidFill>
                  <a:srgbClr val="FF0000"/>
                </a:solidFill>
              </a:rPr>
              <a:t>6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</a:t>
            </a:r>
            <a:r>
              <a:rPr lang="gu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312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z="2600" dirty="0" smtClean="0">
                <a:solidFill>
                  <a:srgbClr val="FFFF00"/>
                </a:solidFill>
              </a:rPr>
              <a:t>ભાષાવિજ્ઞાન અને ગુજરાતી ભાષાનો પરિચય </a:t>
            </a:r>
            <a:endParaRPr lang="en-US" sz="2600" dirty="0">
              <a:solidFill>
                <a:srgbClr val="FFFF00"/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gu-IN" sz="6000" dirty="0" smtClean="0">
                <a:solidFill>
                  <a:schemeClr val="bg2">
                    <a:lumMod val="10000"/>
                  </a:schemeClr>
                </a:solidFill>
              </a:rPr>
              <a:t>સામાન્ય પરિચય </a:t>
            </a:r>
            <a:endParaRPr lang="en-US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gu-IN" sz="5400" b="1" dirty="0" smtClean="0">
              <a:solidFill>
                <a:srgbClr val="FFFF00"/>
              </a:solidFill>
            </a:endParaRPr>
          </a:p>
          <a:p>
            <a:r>
              <a:rPr lang="gu-IN" sz="5400" b="1" dirty="0" smtClean="0">
                <a:solidFill>
                  <a:srgbClr val="FFFF00"/>
                </a:solidFill>
              </a:rPr>
              <a:t>ભાષાની વ્યાખ્યા </a:t>
            </a:r>
          </a:p>
          <a:p>
            <a:r>
              <a:rPr lang="gu-IN" sz="5400" b="1" dirty="0" smtClean="0">
                <a:solidFill>
                  <a:srgbClr val="FFFF00"/>
                </a:solidFill>
              </a:rPr>
              <a:t> ગુજરાતી ભાષાનું શબ્દ 	ભંડોળ </a:t>
            </a:r>
          </a:p>
          <a:p>
            <a:r>
              <a:rPr lang="gu-IN" sz="5400" b="1" dirty="0" smtClean="0">
                <a:solidFill>
                  <a:srgbClr val="FFFF00"/>
                </a:solidFill>
              </a:rPr>
              <a:t> અંગસાધક પ્રત્યયો 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gu-IN" sz="6600" dirty="0" smtClean="0"/>
              <a:t>સમાસ</a:t>
            </a:r>
            <a:r>
              <a:rPr lang="gu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gu-IN" sz="4800" b="1" dirty="0" smtClean="0"/>
          </a:p>
          <a:p>
            <a:r>
              <a:rPr lang="gu-IN" sz="4800" b="1" dirty="0" smtClean="0"/>
              <a:t> </a:t>
            </a:r>
            <a:r>
              <a:rPr lang="gu-IN" sz="4800" b="1" dirty="0" smtClean="0">
                <a:solidFill>
                  <a:srgbClr val="FF0000"/>
                </a:solidFill>
              </a:rPr>
              <a:t>સમાસ એટલે શું? </a:t>
            </a:r>
          </a:p>
          <a:p>
            <a:pPr>
              <a:buNone/>
            </a:pPr>
            <a:endParaRPr lang="gu-IN" sz="4800" b="1" dirty="0" smtClean="0">
              <a:solidFill>
                <a:srgbClr val="FF0000"/>
              </a:solidFill>
            </a:endParaRPr>
          </a:p>
          <a:p>
            <a:r>
              <a:rPr lang="gu-IN" sz="4800" b="1" dirty="0" smtClean="0">
                <a:solidFill>
                  <a:srgbClr val="FF0000"/>
                </a:solidFill>
              </a:rPr>
              <a:t> સમાસના પ્રકારો 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gu-IN" dirty="0" smtClean="0">
                <a:solidFill>
                  <a:srgbClr val="FFFF00"/>
                </a:solidFill>
              </a:rPr>
              <a:t>વાક્યના પ્રકારો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gu-IN" sz="4000" dirty="0" smtClean="0"/>
          </a:p>
          <a:p>
            <a:r>
              <a:rPr lang="gu-IN" sz="4000" dirty="0" smtClean="0"/>
              <a:t> </a:t>
            </a:r>
            <a:r>
              <a:rPr lang="gu-IN" sz="4000" dirty="0" smtClean="0">
                <a:solidFill>
                  <a:srgbClr val="FF0000"/>
                </a:solidFill>
              </a:rPr>
              <a:t>કારત્વની દૃષ્ટિએ</a:t>
            </a:r>
          </a:p>
          <a:p>
            <a:pPr>
              <a:buFont typeface="Wingdings" pitchFamily="2" charset="2"/>
              <a:buChar char="ü"/>
            </a:pPr>
            <a:r>
              <a:rPr lang="gu-IN" sz="4000" dirty="0" smtClean="0">
                <a:solidFill>
                  <a:schemeClr val="accent2">
                    <a:lumMod val="50000"/>
                  </a:schemeClr>
                </a:solidFill>
              </a:rPr>
              <a:t> કર્તરિ</a:t>
            </a:r>
          </a:p>
          <a:p>
            <a:pPr>
              <a:buFont typeface="Wingdings" pitchFamily="2" charset="2"/>
              <a:buChar char="ü"/>
            </a:pPr>
            <a:r>
              <a:rPr lang="gu-IN" sz="4000" dirty="0" smtClean="0">
                <a:solidFill>
                  <a:schemeClr val="accent2">
                    <a:lumMod val="50000"/>
                  </a:schemeClr>
                </a:solidFill>
              </a:rPr>
              <a:t> કર્મણ</a:t>
            </a:r>
            <a:r>
              <a:rPr lang="gu-IN" sz="4000" dirty="0" smtClean="0">
                <a:solidFill>
                  <a:schemeClr val="accent2">
                    <a:lumMod val="50000"/>
                  </a:schemeClr>
                </a:solidFill>
                <a:latin typeface="Shruti"/>
                <a:cs typeface="Shruti"/>
              </a:rPr>
              <a:t>િ</a:t>
            </a:r>
          </a:p>
          <a:p>
            <a:pPr>
              <a:buFont typeface="Wingdings" pitchFamily="2" charset="2"/>
              <a:buChar char="ü"/>
            </a:pPr>
            <a:r>
              <a:rPr lang="gu-IN" sz="4000" dirty="0" smtClean="0">
                <a:solidFill>
                  <a:schemeClr val="accent2">
                    <a:lumMod val="50000"/>
                  </a:schemeClr>
                </a:solidFill>
                <a:latin typeface="Shruti"/>
                <a:cs typeface="Shruti"/>
              </a:rPr>
              <a:t> ભાવે</a:t>
            </a:r>
          </a:p>
          <a:p>
            <a:pPr>
              <a:buFont typeface="Wingdings" pitchFamily="2" charset="2"/>
              <a:buChar char="ü"/>
            </a:pPr>
            <a:r>
              <a:rPr lang="gu-IN" sz="4000" dirty="0" smtClean="0">
                <a:solidFill>
                  <a:schemeClr val="accent2">
                    <a:lumMod val="50000"/>
                  </a:schemeClr>
                </a:solidFill>
                <a:latin typeface="Shruti"/>
                <a:cs typeface="Shruti"/>
              </a:rPr>
              <a:t> પ્રેરક </a:t>
            </a:r>
            <a:endParaRPr lang="gu-IN" sz="4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gu-IN" dirty="0" smtClean="0"/>
          </a:p>
          <a:p>
            <a:r>
              <a:rPr lang="gu-IN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પ્રયોજનની દૃષ્ટિએ</a:t>
            </a:r>
          </a:p>
          <a:p>
            <a:pPr>
              <a:buFont typeface="Wingdings" pitchFamily="2" charset="2"/>
              <a:buChar char="Ø"/>
            </a:pPr>
            <a:r>
              <a:rPr lang="gu-IN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નિર્દેશાર્થ </a:t>
            </a:r>
          </a:p>
          <a:p>
            <a:pPr>
              <a:buFont typeface="Wingdings" pitchFamily="2" charset="2"/>
              <a:buChar char="Ø"/>
            </a:pPr>
            <a:r>
              <a:rPr lang="gu-IN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પ્રશ્નાર્થ </a:t>
            </a:r>
          </a:p>
          <a:p>
            <a:pPr>
              <a:buFont typeface="Wingdings" pitchFamily="2" charset="2"/>
              <a:buChar char="Ø"/>
            </a:pPr>
            <a:r>
              <a:rPr lang="gu-IN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આજ્ઞાર્થ </a:t>
            </a:r>
          </a:p>
          <a:p>
            <a:pPr>
              <a:buFont typeface="Wingdings" pitchFamily="2" charset="2"/>
              <a:buChar char="Ø"/>
            </a:pPr>
            <a:r>
              <a:rPr lang="gu-IN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વિધ્યર્થ </a:t>
            </a:r>
          </a:p>
          <a:p>
            <a:pPr>
              <a:buFont typeface="Wingdings" pitchFamily="2" charset="2"/>
              <a:buChar char="Ø"/>
            </a:pPr>
            <a:r>
              <a:rPr lang="gu-IN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ઉદગારવાચક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gu-IN" dirty="0" smtClean="0"/>
          </a:p>
          <a:p>
            <a:r>
              <a:rPr lang="gu-IN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રચનાની દૃષ્ટિએ</a:t>
            </a:r>
          </a:p>
          <a:p>
            <a:pPr>
              <a:buFont typeface="Wingdings" pitchFamily="2" charset="2"/>
              <a:buChar char="q"/>
            </a:pPr>
            <a:r>
              <a:rPr lang="gu-IN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સાદી રચના </a:t>
            </a:r>
          </a:p>
          <a:p>
            <a:pPr>
              <a:buFont typeface="Wingdings" pitchFamily="2" charset="2"/>
              <a:buChar char="q"/>
            </a:pPr>
            <a:r>
              <a:rPr lang="gu-IN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મિશ્ર રચના </a:t>
            </a:r>
          </a:p>
          <a:p>
            <a:pPr>
              <a:buNone/>
            </a:pPr>
            <a:r>
              <a:rPr lang="gu-IN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- સંયુક્ત રચના </a:t>
            </a:r>
          </a:p>
          <a:p>
            <a:pPr>
              <a:buNone/>
            </a:pPr>
            <a:r>
              <a:rPr lang="gu-IN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- સંકુલ રચના</a:t>
            </a:r>
            <a:endParaRPr lang="en-US" sz="4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સામાન્ય પરિચય </vt:lpstr>
      <vt:lpstr>સમાસ </vt:lpstr>
      <vt:lpstr>વાક્યના પ્રકારો 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8</cp:revision>
  <dcterms:created xsi:type="dcterms:W3CDTF">2006-08-16T00:00:00Z</dcterms:created>
  <dcterms:modified xsi:type="dcterms:W3CDTF">2023-05-01T10:36:02Z</dcterms:modified>
</cp:coreProperties>
</file>