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04800"/>
            <a:ext cx="8458200" cy="43434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sz="2800" b="1" dirty="0" smtClean="0">
                <a:solidFill>
                  <a:schemeClr val="bg2"/>
                </a:solidFill>
              </a:rPr>
              <a:t/>
            </a:r>
            <a:br>
              <a:rPr lang="en-US" sz="2800" b="1" dirty="0" smtClean="0">
                <a:solidFill>
                  <a:schemeClr val="bg2"/>
                </a:solidFill>
              </a:rPr>
            </a:br>
            <a:r>
              <a:rPr lang="gu-IN" sz="2800" b="1" dirty="0" smtClean="0">
                <a:solidFill>
                  <a:schemeClr val="bg2"/>
                </a:solidFill>
              </a:rPr>
              <a:t>સર્વોદય હાયર એજ્યુકેશન સોસાયટી</a:t>
            </a:r>
            <a:r>
              <a:rPr lang="en-US" sz="2800" b="1" dirty="0" smtClean="0">
                <a:solidFill>
                  <a:schemeClr val="bg2"/>
                </a:solidFill>
              </a:rPr>
              <a:t>,</a:t>
            </a:r>
            <a:r>
              <a:rPr lang="gu-IN" sz="2800" b="1" dirty="0" smtClean="0">
                <a:solidFill>
                  <a:schemeClr val="bg2"/>
                </a:solidFill>
              </a:rPr>
              <a:t> માણસા </a:t>
            </a:r>
            <a:r>
              <a:rPr lang="en-US" sz="2800" b="1" dirty="0" smtClean="0">
                <a:solidFill>
                  <a:schemeClr val="bg2"/>
                </a:solidFill>
              </a:rPr>
              <a:t/>
            </a:r>
            <a:br>
              <a:rPr lang="en-US" sz="2800" b="1" dirty="0" smtClean="0">
                <a:solidFill>
                  <a:schemeClr val="bg2"/>
                </a:solidFill>
              </a:rPr>
            </a:br>
            <a:r>
              <a:rPr lang="gu-IN" sz="1800" b="1" dirty="0" smtClean="0">
                <a:solidFill>
                  <a:schemeClr val="bg2"/>
                </a:solidFill>
              </a:rPr>
              <a:t>સંચાલિત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gu-IN" sz="4800" b="1" dirty="0" smtClean="0">
                <a:solidFill>
                  <a:srgbClr val="002060"/>
                </a:solidFill>
              </a:rPr>
              <a:t> </a:t>
            </a:r>
            <a:r>
              <a:rPr lang="gu-IN" sz="3200" b="1" dirty="0" smtClean="0">
                <a:solidFill>
                  <a:srgbClr val="002060"/>
                </a:solidFill>
              </a:rPr>
              <a:t>એસ.ડી. આર્ટ્સ એન્ડ શાહ બી.આર. કોમર્સ કૉલેજ, માણસા</a:t>
            </a:r>
            <a:r>
              <a:rPr lang="en-US" sz="3200" b="1" dirty="0" smtClean="0">
                <a:solidFill>
                  <a:srgbClr val="002060"/>
                </a:solidFill>
              </a:rPr>
              <a:t>,</a:t>
            </a:r>
            <a:r>
              <a:rPr lang="gu-IN" sz="3200" b="1" dirty="0" smtClean="0">
                <a:solidFill>
                  <a:srgbClr val="002060"/>
                </a:solidFill>
              </a:rPr>
              <a:t> ગુજરાતી વિભાગ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00600"/>
            <a:ext cx="6400800" cy="1905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Semester – </a:t>
            </a:r>
            <a:r>
              <a:rPr lang="gu-IN" sz="4400" dirty="0" smtClean="0">
                <a:solidFill>
                  <a:srgbClr val="FF0000"/>
                </a:solidFill>
              </a:rPr>
              <a:t>6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Paper No. CC </a:t>
            </a:r>
            <a:r>
              <a:rPr lang="gu-IN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31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gu-IN" sz="2600" dirty="0" smtClean="0">
                <a:solidFill>
                  <a:srgbClr val="FFFF00"/>
                </a:solidFill>
              </a:rPr>
              <a:t>સાહિત્ય વિવેચનના સિદ્ધાંતો </a:t>
            </a:r>
            <a:endParaRPr lang="en-US" sz="2600" dirty="0">
              <a:solidFill>
                <a:srgbClr val="FFFF00"/>
              </a:solidFill>
            </a:endParaRPr>
          </a:p>
        </p:txBody>
      </p:sp>
      <p:pic>
        <p:nvPicPr>
          <p:cNvPr id="4" name="Picture 3" descr="11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4800" y="381000"/>
            <a:ext cx="1071563" cy="99536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gu-IN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સાહિત્ય વિવેચનના સિદ્ધાંતો 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229600" cy="4525963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/>
            <a:endParaRPr lang="gu-IN" sz="4000" dirty="0" smtClean="0">
              <a:solidFill>
                <a:srgbClr val="FFFF00"/>
              </a:solidFill>
            </a:endParaRPr>
          </a:p>
          <a:p>
            <a:pPr algn="ctr"/>
            <a:r>
              <a:rPr lang="gu-IN" sz="4400" u="sng" dirty="0" smtClean="0">
                <a:solidFill>
                  <a:srgbClr val="FFFF00"/>
                </a:solidFill>
              </a:rPr>
              <a:t>શબ્દની શક્તિ</a:t>
            </a:r>
          </a:p>
          <a:p>
            <a:pPr algn="ctr">
              <a:buNone/>
            </a:pPr>
            <a:endParaRPr lang="gu-IN" sz="4000" dirty="0" smtClean="0">
              <a:solidFill>
                <a:srgbClr val="FFFF00"/>
              </a:solidFill>
            </a:endParaRPr>
          </a:p>
          <a:p>
            <a:pPr algn="ctr">
              <a:buFont typeface="Wingdings" pitchFamily="2" charset="2"/>
              <a:buChar char="v"/>
            </a:pPr>
            <a:r>
              <a:rPr lang="gu-IN" sz="4000" dirty="0" smtClean="0">
                <a:solidFill>
                  <a:srgbClr val="FFFF00"/>
                </a:solidFill>
              </a:rPr>
              <a:t> અભિધા</a:t>
            </a:r>
          </a:p>
          <a:p>
            <a:pPr algn="ctr">
              <a:buFont typeface="Wingdings" pitchFamily="2" charset="2"/>
              <a:buChar char="v"/>
            </a:pPr>
            <a:r>
              <a:rPr lang="gu-IN" sz="4000" dirty="0" smtClean="0">
                <a:solidFill>
                  <a:srgbClr val="FFFF00"/>
                </a:solidFill>
              </a:rPr>
              <a:t> લક્ષણા </a:t>
            </a:r>
          </a:p>
          <a:p>
            <a:pPr algn="ctr">
              <a:buFont typeface="Wingdings" pitchFamily="2" charset="2"/>
              <a:buChar char="v"/>
            </a:pPr>
            <a:r>
              <a:rPr lang="gu-IN" sz="4000" dirty="0" smtClean="0">
                <a:solidFill>
                  <a:srgbClr val="FFFF00"/>
                </a:solidFill>
              </a:rPr>
              <a:t> વ્યંજના 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gu-IN" dirty="0" smtClean="0">
                <a:solidFill>
                  <a:srgbClr val="FFFF00"/>
                </a:solidFill>
              </a:rPr>
              <a:t>અનુકરણનો સિદ્ધાંત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pPr>
              <a:buNone/>
            </a:pPr>
            <a:endParaRPr lang="gu-IN" dirty="0" smtClean="0"/>
          </a:p>
          <a:p>
            <a:pPr algn="ctr">
              <a:buNone/>
            </a:pPr>
            <a:endParaRPr lang="gu-IN" sz="6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>
              <a:buNone/>
            </a:pPr>
            <a:r>
              <a:rPr lang="gu-IN" sz="6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પ્લેટો અને એરિસ્ટોટલના સંદર્ભે </a:t>
            </a:r>
            <a:endParaRPr lang="en-US" sz="6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gu-IN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સાહિત્ય સ્વરૂપના પ્રકારો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3"/>
            <a:tile tx="0" ty="0" sx="100000" sy="100000" flip="none" algn="tl"/>
          </a:blipFill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endParaRPr lang="gu-IN" dirty="0" smtClean="0"/>
          </a:p>
          <a:p>
            <a:pPr>
              <a:buFont typeface="Wingdings" pitchFamily="2" charset="2"/>
              <a:buChar char="q"/>
            </a:pPr>
            <a:r>
              <a:rPr lang="gu-IN" dirty="0" smtClean="0">
                <a:solidFill>
                  <a:srgbClr val="00B0F0"/>
                </a:solidFill>
              </a:rPr>
              <a:t> નવલકથા</a:t>
            </a:r>
          </a:p>
          <a:p>
            <a:pPr>
              <a:buFont typeface="Wingdings" pitchFamily="2" charset="2"/>
              <a:buChar char="q"/>
            </a:pPr>
            <a:r>
              <a:rPr lang="gu-IN" dirty="0" smtClean="0">
                <a:solidFill>
                  <a:srgbClr val="00B0F0"/>
                </a:solidFill>
              </a:rPr>
              <a:t> ટૂંકીવાર્તા</a:t>
            </a:r>
          </a:p>
          <a:p>
            <a:pPr>
              <a:buFont typeface="Wingdings" pitchFamily="2" charset="2"/>
              <a:buChar char="q"/>
            </a:pPr>
            <a:r>
              <a:rPr lang="gu-IN" dirty="0" smtClean="0">
                <a:solidFill>
                  <a:srgbClr val="00B0F0"/>
                </a:solidFill>
              </a:rPr>
              <a:t> નાટક </a:t>
            </a:r>
          </a:p>
          <a:p>
            <a:pPr>
              <a:buFont typeface="Wingdings" pitchFamily="2" charset="2"/>
              <a:buChar char="q"/>
            </a:pPr>
            <a:r>
              <a:rPr lang="gu-IN" dirty="0" smtClean="0">
                <a:solidFill>
                  <a:srgbClr val="00B0F0"/>
                </a:solidFill>
              </a:rPr>
              <a:t> ખંડકાવ્ય </a:t>
            </a:r>
          </a:p>
          <a:p>
            <a:pPr>
              <a:buFont typeface="Wingdings" pitchFamily="2" charset="2"/>
              <a:buChar char="q"/>
            </a:pPr>
            <a:r>
              <a:rPr lang="gu-IN" dirty="0" smtClean="0">
                <a:solidFill>
                  <a:srgbClr val="00B0F0"/>
                </a:solidFill>
              </a:rPr>
              <a:t> ગઝલ</a:t>
            </a:r>
          </a:p>
          <a:p>
            <a:pPr>
              <a:buFont typeface="Wingdings" pitchFamily="2" charset="2"/>
              <a:buChar char="q"/>
            </a:pPr>
            <a:r>
              <a:rPr lang="gu-IN" dirty="0" smtClean="0">
                <a:solidFill>
                  <a:srgbClr val="00B0F0"/>
                </a:solidFill>
              </a:rPr>
              <a:t> ગીત</a:t>
            </a:r>
          </a:p>
          <a:p>
            <a:pPr>
              <a:buFont typeface="Wingdings" pitchFamily="2" charset="2"/>
              <a:buChar char="q"/>
            </a:pPr>
            <a:r>
              <a:rPr lang="gu-IN" dirty="0" smtClean="0">
                <a:solidFill>
                  <a:srgbClr val="00B0F0"/>
                </a:solidFill>
              </a:rPr>
              <a:t> સોનેટ વગેરે </a:t>
            </a:r>
          </a:p>
          <a:p>
            <a:pPr>
              <a:buFont typeface="Wingdings" pitchFamily="2" charset="2"/>
              <a:buChar char="q"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gu-IN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વિવેચનની પદ્ધતિઓ </a:t>
            </a:r>
            <a:endParaRPr lang="en-US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endParaRPr lang="gu-IN" dirty="0" smtClean="0"/>
          </a:p>
          <a:p>
            <a:pPr>
              <a:buFont typeface="Wingdings" pitchFamily="2" charset="2"/>
              <a:buChar char="ü"/>
            </a:pPr>
            <a:r>
              <a:rPr lang="gu-IN" dirty="0" smtClean="0">
                <a:solidFill>
                  <a:srgbClr val="FF0000"/>
                </a:solidFill>
              </a:rPr>
              <a:t> ઐતિહાસિક </a:t>
            </a:r>
          </a:p>
          <a:p>
            <a:pPr>
              <a:buFont typeface="Wingdings" pitchFamily="2" charset="2"/>
              <a:buChar char="ü"/>
            </a:pPr>
            <a:endParaRPr lang="gu-IN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gu-IN" dirty="0" smtClean="0">
                <a:solidFill>
                  <a:srgbClr val="FF0000"/>
                </a:solidFill>
              </a:rPr>
              <a:t> તુલનાત્મક </a:t>
            </a:r>
          </a:p>
          <a:p>
            <a:pPr>
              <a:buFont typeface="Wingdings" pitchFamily="2" charset="2"/>
              <a:buChar char="ü"/>
            </a:pPr>
            <a:endParaRPr lang="gu-IN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gu-IN" dirty="0" smtClean="0">
                <a:solidFill>
                  <a:srgbClr val="FF0000"/>
                </a:solidFill>
              </a:rPr>
              <a:t> વર્ણાત્મક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55</Words>
  <Application>Microsoft Office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 સર્વોદય હાયર એજ્યુકેશન સોસાયટી, માણસા  સંચાલિત  એસ.ડી. આર્ટ્સ એન્ડ શાહ બી.આર. કોમર્સ કૉલેજ, માણસા, ગુજરાતી વિભાગ</vt:lpstr>
      <vt:lpstr>સાહિત્ય વિવેચનના સિદ્ધાંતો </vt:lpstr>
      <vt:lpstr>અનુકરણનો સિદ્ધાંત</vt:lpstr>
      <vt:lpstr>સાહિત્ય સ્વરૂપના પ્રકારો</vt:lpstr>
      <vt:lpstr>વિવેચનની પદ્ધતિઓ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pramukh</dc:creator>
  <cp:lastModifiedBy>pramukh</cp:lastModifiedBy>
  <cp:revision>5</cp:revision>
  <dcterms:created xsi:type="dcterms:W3CDTF">2006-08-16T00:00:00Z</dcterms:created>
  <dcterms:modified xsi:type="dcterms:W3CDTF">2023-05-01T10:37:43Z</dcterms:modified>
</cp:coreProperties>
</file>