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hi-IN" sz="3200" dirty="0" smtClean="0">
                <a:solidFill>
                  <a:srgbClr val="FF0000"/>
                </a:solidFill>
              </a:rPr>
              <a:t/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/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en-US" sz="3200" dirty="0" err="1" smtClean="0">
                <a:solidFill>
                  <a:srgbClr val="FF0000"/>
                </a:solidFill>
              </a:rPr>
              <a:t>B.A.Sem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– II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paper Core 112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आधुनिक </a:t>
            </a:r>
            <a:r>
              <a:rPr lang="hi-IN" sz="3200" dirty="0" smtClean="0">
                <a:solidFill>
                  <a:srgbClr val="FF0000"/>
                </a:solidFill>
              </a:rPr>
              <a:t>हिन्दी </a:t>
            </a:r>
            <a:r>
              <a:rPr lang="hi-IN" sz="3200" dirty="0" smtClean="0">
                <a:solidFill>
                  <a:srgbClr val="FF0000"/>
                </a:solidFill>
              </a:rPr>
              <a:t>उपन्यास (चित्रलेखा ) </a:t>
            </a:r>
            <a:r>
              <a:rPr lang="hi-IN" sz="3200" dirty="0">
                <a:solidFill>
                  <a:srgbClr val="FF0000"/>
                </a:solidFill>
              </a:rPr>
              <a:t/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:- </a:t>
            </a:r>
            <a:r>
              <a:rPr lang="hi-IN" sz="3200" dirty="0" smtClean="0">
                <a:solidFill>
                  <a:srgbClr val="FF0000"/>
                </a:solidFill>
              </a:rPr>
              <a:t>प्रा.डी.एस.चौधरी </a:t>
            </a:r>
            <a:r>
              <a:rPr lang="hi-IN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962400"/>
          </a:xfrm>
        </p:spPr>
        <p:txBody>
          <a:bodyPr>
            <a:normAutofit/>
          </a:bodyPr>
          <a:lstStyle/>
          <a:p>
            <a:pPr algn="ctr"/>
            <a:r>
              <a:rPr lang="hi-IN" sz="2600" b="1" dirty="0" smtClean="0">
                <a:solidFill>
                  <a:srgbClr val="002060"/>
                </a:solidFill>
              </a:rPr>
              <a:t>   </a:t>
            </a:r>
            <a:r>
              <a:rPr lang="hi-IN" sz="2600" b="1" dirty="0" smtClean="0">
                <a:solidFill>
                  <a:srgbClr val="002060"/>
                </a:solidFill>
              </a:rPr>
              <a:t>चित्रलेखा : भगवतीचरण वर्मा  </a:t>
            </a:r>
          </a:p>
          <a:p>
            <a:pPr algn="ctr"/>
            <a:r>
              <a:rPr lang="hi-IN" sz="2800" b="1" dirty="0" smtClean="0">
                <a:solidFill>
                  <a:srgbClr val="002060"/>
                </a:solidFill>
              </a:rPr>
              <a:t>यूनिट १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-हिन्दी उपन्यास का उद्दभव एवं विकास  </a:t>
            </a:r>
            <a:r>
              <a:rPr lang="hi-IN" sz="15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भगवतीचरण वर्मा :</a:t>
            </a:r>
            <a:r>
              <a:rPr lang="hi-IN" sz="3200" dirty="0" smtClean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व्यक्तित्व </a:t>
            </a:r>
            <a:r>
              <a:rPr lang="hi-IN" sz="2400" dirty="0" smtClean="0">
                <a:solidFill>
                  <a:schemeClr val="tx1"/>
                </a:solidFill>
              </a:rPr>
              <a:t>एवं कृतित्व   </a:t>
            </a:r>
            <a:endParaRPr lang="hi-IN" sz="24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चित्रलेखा  </a:t>
            </a:r>
            <a:r>
              <a:rPr lang="hi-IN" sz="2400" dirty="0" smtClean="0">
                <a:solidFill>
                  <a:schemeClr val="tx1"/>
                </a:solidFill>
              </a:rPr>
              <a:t>उपन्यास की कथावस्तु </a:t>
            </a: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चित्रलेखा  </a:t>
            </a:r>
            <a:r>
              <a:rPr lang="hi-IN" sz="2400" dirty="0" smtClean="0">
                <a:solidFill>
                  <a:schemeClr val="tx1"/>
                </a:solidFill>
              </a:rPr>
              <a:t>उपन्यास </a:t>
            </a:r>
            <a:r>
              <a:rPr lang="hi-IN" sz="2400" dirty="0" smtClean="0">
                <a:solidFill>
                  <a:schemeClr val="tx1"/>
                </a:solidFill>
              </a:rPr>
              <a:t>की समस्याएँ 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8120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chemeClr val="accent2"/>
                </a:solidFill>
              </a:rPr>
              <a:t>यूनिट-</a:t>
            </a:r>
            <a:br>
              <a:rPr lang="hi-IN" dirty="0" smtClean="0">
                <a:solidFill>
                  <a:schemeClr val="accent2"/>
                </a:solidFill>
              </a:rPr>
            </a:br>
            <a:r>
              <a:rPr lang="hi-IN" dirty="0" smtClean="0">
                <a:solidFill>
                  <a:schemeClr val="accent2"/>
                </a:solidFill>
              </a:rPr>
              <a:t>चित्रलेखा : मूल्यांकन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962400"/>
          </a:xfrm>
        </p:spPr>
        <p:txBody>
          <a:bodyPr>
            <a:normAutofit lnSpcReduction="10000"/>
          </a:bodyPr>
          <a:lstStyle/>
          <a:p>
            <a:pPr algn="ctr"/>
            <a:r>
              <a:rPr lang="hi-IN" sz="3200" dirty="0" smtClean="0">
                <a:solidFill>
                  <a:srgbClr val="002060"/>
                </a:solidFill>
              </a:rPr>
              <a:t>   </a:t>
            </a:r>
            <a:endParaRPr lang="hi-IN" sz="3200" dirty="0" smtClean="0">
              <a:solidFill>
                <a:srgbClr val="00206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dirty="0" smtClean="0"/>
              <a:t>चित्रलेखा : उपन्यास की समीक्षा </a:t>
            </a:r>
            <a:endParaRPr lang="hi-IN" dirty="0" smtClean="0"/>
          </a:p>
          <a:p>
            <a:pPr marL="342900" indent="-342900" algn="l">
              <a:buFontTx/>
              <a:buChar char="-"/>
            </a:pPr>
            <a:r>
              <a:rPr lang="hi-IN" dirty="0"/>
              <a:t>चित्रलेखा : उपन्यास </a:t>
            </a:r>
            <a:r>
              <a:rPr lang="hi-IN" dirty="0" smtClean="0"/>
              <a:t>का शीर्षक,उद्देश्य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चित्रलेखा </a:t>
            </a:r>
            <a:r>
              <a:rPr lang="hi-IN" dirty="0"/>
              <a:t>: उपन्यास </a:t>
            </a:r>
            <a:r>
              <a:rPr lang="hi-IN" dirty="0" smtClean="0"/>
              <a:t>का परिवेश  चित्रलेखा </a:t>
            </a:r>
            <a:r>
              <a:rPr lang="hi-IN" dirty="0"/>
              <a:t>: उपन्यास  </a:t>
            </a:r>
            <a:r>
              <a:rPr lang="hi-IN" dirty="0" smtClean="0"/>
              <a:t>का परिवेश </a:t>
            </a:r>
            <a:endParaRPr lang="hi-IN" dirty="0"/>
          </a:p>
          <a:p>
            <a:pPr marL="342900" indent="-342900" algn="l">
              <a:buFontTx/>
              <a:buChar char="-"/>
            </a:pPr>
            <a:r>
              <a:rPr lang="hi-IN" dirty="0" smtClean="0"/>
              <a:t>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 </a:t>
            </a:r>
            <a:endParaRPr lang="hi-IN" dirty="0"/>
          </a:p>
          <a:p>
            <a:pPr marL="342900" indent="-342900" algn="l">
              <a:buFontTx/>
              <a:buChar char="-"/>
            </a:pPr>
            <a:endParaRPr lang="hi-IN" dirty="0"/>
          </a:p>
          <a:p>
            <a:pPr marL="342900" indent="-342900" algn="l">
              <a:buFontTx/>
              <a:buChar char="-"/>
            </a:pPr>
            <a:r>
              <a:rPr lang="hi-IN" dirty="0" smtClean="0"/>
              <a:t>   </a:t>
            </a:r>
            <a:endParaRPr lang="hi-IN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05740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chemeClr val="accent2"/>
                </a:solidFill>
              </a:rPr>
              <a:t>यूनिट-३ </a:t>
            </a:r>
            <a:br>
              <a:rPr lang="hi-IN" dirty="0" smtClean="0">
                <a:solidFill>
                  <a:schemeClr val="accent2"/>
                </a:solidFill>
              </a:rPr>
            </a:br>
            <a:r>
              <a:rPr lang="hi-IN" dirty="0" smtClean="0">
                <a:solidFill>
                  <a:schemeClr val="accent2"/>
                </a:solidFill>
              </a:rPr>
              <a:t>चित्रलेखा: चरित्र चित्रण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184161"/>
          </a:xfrm>
        </p:spPr>
        <p:txBody>
          <a:bodyPr>
            <a:normAutofit/>
          </a:bodyPr>
          <a:lstStyle/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 </a:t>
            </a:r>
            <a:endParaRPr lang="hi-IN" sz="3000" dirty="0" smtClean="0">
              <a:solidFill>
                <a:srgbClr val="002060"/>
              </a:solidFill>
            </a:endParaRPr>
          </a:p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hi-IN" dirty="0"/>
              <a:t>  </a:t>
            </a:r>
            <a:r>
              <a:rPr lang="hi-IN" dirty="0" smtClean="0"/>
              <a:t> </a:t>
            </a:r>
            <a:r>
              <a:rPr lang="hi-IN" dirty="0" smtClean="0"/>
              <a:t>चित्रलेखा की चारित्रिक विशेषताएँ  </a:t>
            </a:r>
            <a:endParaRPr lang="hi-IN" dirty="0" smtClean="0"/>
          </a:p>
          <a:p>
            <a:pPr marL="342900" indent="-342900" algn="l">
              <a:buFontTx/>
              <a:buChar char="-"/>
            </a:pPr>
            <a:r>
              <a:rPr lang="hi-IN" dirty="0"/>
              <a:t> </a:t>
            </a:r>
            <a:r>
              <a:rPr lang="hi-IN" dirty="0" smtClean="0"/>
              <a:t>बिजगुप्त  का चरित्र चित्रण  </a:t>
            </a:r>
            <a:endParaRPr lang="hi-IN" dirty="0" smtClean="0"/>
          </a:p>
          <a:p>
            <a:pPr marL="342900" indent="-342900" algn="l">
              <a:buFontTx/>
              <a:buChar char="-"/>
            </a:pPr>
            <a:r>
              <a:rPr lang="hi-IN" dirty="0" smtClean="0"/>
              <a:t> </a:t>
            </a:r>
            <a:r>
              <a:rPr lang="hi-IN" dirty="0" smtClean="0"/>
              <a:t>कुमारगिरी का चरित्र चित्रण </a:t>
            </a:r>
          </a:p>
          <a:p>
            <a:pPr marL="342900" indent="-342900" algn="l">
              <a:buFontTx/>
              <a:buChar char="-"/>
            </a:pPr>
            <a:r>
              <a:rPr lang="hi-IN" dirty="0"/>
              <a:t> </a:t>
            </a:r>
            <a:r>
              <a:rPr lang="hi-IN" dirty="0" smtClean="0"/>
              <a:t>अन्य पात्र </a:t>
            </a:r>
            <a:endParaRPr lang="hi-IN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057400"/>
          </a:xfrm>
        </p:spPr>
        <p:txBody>
          <a:bodyPr>
            <a:normAutofit/>
          </a:bodyPr>
          <a:lstStyle/>
          <a:p>
            <a:pPr algn="ctr"/>
            <a:r>
              <a:rPr lang="hi-IN" sz="4000" dirty="0" smtClean="0">
                <a:solidFill>
                  <a:srgbClr val="FF0000"/>
                </a:solidFill>
              </a:rPr>
              <a:t>यूनिट-४ </a:t>
            </a:r>
            <a:br>
              <a:rPr lang="hi-IN" sz="4000" dirty="0" smtClean="0">
                <a:solidFill>
                  <a:srgbClr val="FF0000"/>
                </a:solidFill>
              </a:rPr>
            </a:br>
            <a:r>
              <a:rPr lang="hi-IN" sz="4000" dirty="0" smtClean="0">
                <a:solidFill>
                  <a:srgbClr val="FF0000"/>
                </a:solidFill>
              </a:rPr>
              <a:t>चित्रलेखा ससंदर्भ व्याख्या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   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r>
              <a:rPr lang="hi-IN" sz="4000" dirty="0">
                <a:solidFill>
                  <a:srgbClr val="7030A0"/>
                </a:solidFill>
              </a:rPr>
              <a:t>चित्रलेखा ससंदर्भ व्याख्या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97</TotalTime>
  <Words>83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B.A.Sem – II paper Core 112 आधुनिक हिन्दी उपन्यास (चित्रलेखा )  :- प्रा.डी.एस.चौधरी    </vt:lpstr>
      <vt:lpstr>यूनिट- चित्रलेखा : मूल्यांकन    </vt:lpstr>
      <vt:lpstr>यूनिट-३  चित्रलेखा: चरित्र चित्रण   </vt:lpstr>
      <vt:lpstr>यूनिट-४  चित्रलेखा ससंदर्भ व्याख्या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12</cp:revision>
  <dcterms:created xsi:type="dcterms:W3CDTF">2023-04-29T09:12:23Z</dcterms:created>
  <dcterms:modified xsi:type="dcterms:W3CDTF">2023-05-01T06:18:49Z</dcterms:modified>
</cp:coreProperties>
</file>