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22098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B.A.Sem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–iii 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paper Core </a:t>
            </a:r>
            <a:r>
              <a:rPr lang="en-US" sz="3600" dirty="0" smtClean="0">
                <a:solidFill>
                  <a:srgbClr val="FF0000"/>
                </a:solidFill>
              </a:rPr>
              <a:t>203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hi-IN" sz="3600" dirty="0" smtClean="0">
                <a:solidFill>
                  <a:srgbClr val="FF0000"/>
                </a:solidFill>
              </a:rPr>
              <a:t>हिन्दी साहित्य का आदिकाल और निर्गुण काव्य 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696200" cy="3733800"/>
          </a:xfrm>
        </p:spPr>
        <p:txBody>
          <a:bodyPr>
            <a:normAutofit/>
          </a:bodyPr>
          <a:lstStyle/>
          <a:p>
            <a:pPr algn="ctr"/>
            <a:r>
              <a:rPr lang="hi-IN" sz="2200" b="1" dirty="0" smtClean="0">
                <a:solidFill>
                  <a:srgbClr val="002060"/>
                </a:solidFill>
              </a:rPr>
              <a:t>यूनिट १ </a:t>
            </a:r>
            <a:r>
              <a:rPr lang="hi-IN" sz="2200" b="1" dirty="0" smtClean="0">
                <a:solidFill>
                  <a:srgbClr val="002060"/>
                </a:solidFill>
              </a:rPr>
              <a:t>   </a:t>
            </a:r>
            <a:endParaRPr lang="hi-IN" sz="2600" b="1" dirty="0" smtClean="0">
              <a:solidFill>
                <a:srgbClr val="002060"/>
              </a:solidFill>
            </a:endParaRPr>
          </a:p>
          <a:p>
            <a:pPr algn="ctr"/>
            <a:r>
              <a:rPr lang="hi-IN" sz="2200" b="1" dirty="0" smtClean="0">
                <a:solidFill>
                  <a:srgbClr val="002060"/>
                </a:solidFill>
              </a:rPr>
              <a:t>: </a:t>
            </a:r>
            <a:r>
              <a:rPr lang="hi-IN" sz="2200" b="1" dirty="0" smtClean="0">
                <a:solidFill>
                  <a:srgbClr val="002060"/>
                </a:solidFill>
              </a:rPr>
              <a:t>हिन्दी साहित्य का आदिकाल :   </a:t>
            </a:r>
            <a:r>
              <a:rPr lang="hi-IN" sz="1800" b="1" dirty="0" smtClean="0">
                <a:solidFill>
                  <a:srgbClr val="002060"/>
                </a:solidFill>
              </a:rPr>
              <a:t> </a:t>
            </a:r>
            <a:endParaRPr lang="hi-IN" sz="1800" b="1" dirty="0" smtClean="0">
              <a:solidFill>
                <a:srgbClr val="00206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1800" dirty="0" smtClean="0">
                <a:solidFill>
                  <a:schemeClr val="tx1"/>
                </a:solidFill>
              </a:rPr>
              <a:t>हिन्दी साहित्य के आदिकाल का नामकरण और परिस्थितियाँ </a:t>
            </a:r>
            <a:endParaRPr lang="hi-IN" sz="18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1800" dirty="0" smtClean="0">
                <a:solidFill>
                  <a:schemeClr val="tx1"/>
                </a:solidFill>
              </a:rPr>
              <a:t>आदिकाल की प्रमुख काव्य कृतियाँ </a:t>
            </a:r>
            <a:endParaRPr lang="hi-IN" sz="18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1800" dirty="0">
                <a:solidFill>
                  <a:schemeClr val="tx1"/>
                </a:solidFill>
              </a:rPr>
              <a:t> </a:t>
            </a:r>
            <a:r>
              <a:rPr lang="hi-IN" sz="1800" dirty="0" smtClean="0">
                <a:solidFill>
                  <a:schemeClr val="tx1"/>
                </a:solidFill>
              </a:rPr>
              <a:t>रासो साहित्य </a:t>
            </a:r>
            <a:r>
              <a:rPr lang="hi-IN" sz="1800" dirty="0" smtClean="0">
                <a:solidFill>
                  <a:schemeClr val="tx1"/>
                </a:solidFill>
              </a:rPr>
              <a:t>  </a:t>
            </a:r>
            <a:endParaRPr lang="hi-IN" sz="18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1800" dirty="0">
                <a:solidFill>
                  <a:schemeClr val="tx1"/>
                </a:solidFill>
              </a:rPr>
              <a:t> </a:t>
            </a:r>
            <a:r>
              <a:rPr lang="hi-IN" sz="1800" dirty="0" smtClean="0">
                <a:solidFill>
                  <a:schemeClr val="tx1"/>
                </a:solidFill>
              </a:rPr>
              <a:t>सिध्ध साहित्य </a:t>
            </a:r>
            <a:endParaRPr lang="hi-IN" sz="18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1800" dirty="0">
                <a:solidFill>
                  <a:schemeClr val="tx1"/>
                </a:solidFill>
              </a:rPr>
              <a:t> </a:t>
            </a:r>
            <a:r>
              <a:rPr lang="hi-IN" sz="1800" dirty="0" smtClean="0">
                <a:solidFill>
                  <a:schemeClr val="tx1"/>
                </a:solidFill>
              </a:rPr>
              <a:t>नाथ साहित्य और लौकिक साहित्य </a:t>
            </a:r>
          </a:p>
          <a:p>
            <a:pPr marL="342900" indent="-342900" algn="l">
              <a:buFontTx/>
              <a:buChar char="-"/>
            </a:pPr>
            <a:r>
              <a:rPr lang="hi-IN" sz="1800" dirty="0">
                <a:solidFill>
                  <a:schemeClr val="tx1"/>
                </a:solidFill>
              </a:rPr>
              <a:t> </a:t>
            </a:r>
            <a:r>
              <a:rPr lang="hi-IN" sz="1800" dirty="0" smtClean="0">
                <a:solidFill>
                  <a:schemeClr val="tx1"/>
                </a:solidFill>
              </a:rPr>
              <a:t>जैन साहित्य </a:t>
            </a:r>
            <a:endParaRPr lang="hi-IN" sz="18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endParaRPr lang="en-US" sz="15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6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2209800"/>
          </a:xfrm>
        </p:spPr>
        <p:txBody>
          <a:bodyPr>
            <a:no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B.A.Sem</a:t>
            </a:r>
            <a:r>
              <a:rPr lang="en-US" sz="3600" dirty="0">
                <a:solidFill>
                  <a:srgbClr val="FF0000"/>
                </a:solidFill>
              </a:rPr>
              <a:t> –iii 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paper Core 203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hi-IN" sz="3600" dirty="0">
                <a:solidFill>
                  <a:srgbClr val="FF0000"/>
                </a:solidFill>
              </a:rPr>
              <a:t>हिन्दी साहित्य का आदिकाल और निर्गुण काव्य </a:t>
            </a:r>
            <a:r>
              <a:rPr lang="hi-IN" sz="3600" dirty="0" smtClean="0">
                <a:solidFill>
                  <a:schemeClr val="accent2"/>
                </a:solidFill>
              </a:rPr>
              <a:t> 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810000"/>
          </a:xfrm>
        </p:spPr>
        <p:txBody>
          <a:bodyPr>
            <a:normAutofit/>
          </a:bodyPr>
          <a:lstStyle/>
          <a:p>
            <a:pPr algn="ctr"/>
            <a:r>
              <a:rPr lang="hi-IN" sz="2800" dirty="0" smtClean="0">
                <a:solidFill>
                  <a:srgbClr val="0070C0"/>
                </a:solidFill>
              </a:rPr>
              <a:t>यूनिट </a:t>
            </a:r>
            <a:r>
              <a:rPr lang="hi-IN" sz="2800" dirty="0">
                <a:solidFill>
                  <a:srgbClr val="0070C0"/>
                </a:solidFill>
              </a:rPr>
              <a:t>:</a:t>
            </a:r>
            <a:r>
              <a:rPr lang="hi-IN" sz="2800" dirty="0" smtClean="0">
                <a:solidFill>
                  <a:srgbClr val="0070C0"/>
                </a:solidFill>
              </a:rPr>
              <a:t> २</a:t>
            </a:r>
          </a:p>
          <a:p>
            <a:pPr algn="ctr"/>
            <a:r>
              <a:rPr lang="hi-IN" sz="2800" dirty="0" smtClean="0">
                <a:solidFill>
                  <a:srgbClr val="0070C0"/>
                </a:solidFill>
              </a:rPr>
              <a:t>निर्गुण ज्ञानाश्रयी शाखा    </a:t>
            </a:r>
            <a:endParaRPr lang="hi-IN" sz="2800" dirty="0" smtClean="0">
              <a:solidFill>
                <a:srgbClr val="0070C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2000" dirty="0" smtClean="0"/>
              <a:t>भक्तिकाल की परिस्थितियां   </a:t>
            </a:r>
            <a:endParaRPr lang="hi-IN" sz="2000" dirty="0" smtClean="0"/>
          </a:p>
          <a:p>
            <a:pPr marL="342900" indent="-342900" algn="l">
              <a:buFontTx/>
              <a:buChar char="-"/>
            </a:pPr>
            <a:r>
              <a:rPr lang="hi-IN" sz="2000" dirty="0" smtClean="0"/>
              <a:t>निर्गुण भक्ति का स्वरूप और विशेषताएँ </a:t>
            </a:r>
            <a:endParaRPr lang="hi-IN" sz="2000" dirty="0" smtClean="0"/>
          </a:p>
          <a:p>
            <a:pPr marL="342900" indent="-342900" algn="l">
              <a:buFontTx/>
              <a:buChar char="-"/>
            </a:pPr>
            <a:r>
              <a:rPr lang="hi-IN" sz="2000" dirty="0" smtClean="0"/>
              <a:t>ज्ञानाश्रयी शाखा की प्रवुत्तियां</a:t>
            </a:r>
          </a:p>
          <a:p>
            <a:pPr marL="342900" indent="-342900" algn="l">
              <a:buFontTx/>
              <a:buChar char="-"/>
            </a:pPr>
            <a:r>
              <a:rPr lang="hi-IN" sz="2000" dirty="0" smtClean="0"/>
              <a:t>कबीर</a:t>
            </a:r>
          </a:p>
          <a:p>
            <a:pPr marL="342900" indent="-342900" algn="l">
              <a:buFontTx/>
              <a:buChar char="-"/>
            </a:pPr>
            <a:r>
              <a:rPr lang="hi-IN" sz="2000" dirty="0" smtClean="0"/>
              <a:t>रैदास  </a:t>
            </a:r>
            <a:endParaRPr lang="hi-IN" sz="2000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2286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B.A.Sem</a:t>
            </a:r>
            <a:r>
              <a:rPr lang="hi-IN" sz="4000" dirty="0" smtClean="0">
                <a:solidFill>
                  <a:srgbClr val="FF0000"/>
                </a:solidFill>
              </a:rPr>
              <a:t> III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paper Core 2</a:t>
            </a:r>
            <a:r>
              <a:rPr lang="hi-IN" sz="4000" dirty="0" smtClean="0">
                <a:solidFill>
                  <a:srgbClr val="FF0000"/>
                </a:solidFill>
              </a:rPr>
              <a:t>03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r>
              <a:rPr lang="hi-IN" sz="3200" dirty="0">
                <a:solidFill>
                  <a:srgbClr val="FF0000"/>
                </a:solidFill>
              </a:rPr>
              <a:t>हिन्दी साहित्य का आदिकाल और निर्गुण काव्य</a:t>
            </a:r>
            <a:r>
              <a:rPr lang="hi-IN" sz="3200" dirty="0" smtClean="0">
                <a:solidFill>
                  <a:schemeClr val="accent2"/>
                </a:solidFill>
              </a:rPr>
              <a:t> 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162800" cy="41148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hi-IN" sz="2800" dirty="0" smtClean="0">
                <a:solidFill>
                  <a:srgbClr val="002060"/>
                </a:solidFill>
              </a:rPr>
              <a:t>यूनिट </a:t>
            </a:r>
            <a:r>
              <a:rPr lang="hi-IN" sz="2800" dirty="0" smtClean="0">
                <a:solidFill>
                  <a:srgbClr val="002060"/>
                </a:solidFill>
              </a:rPr>
              <a:t>३</a:t>
            </a:r>
          </a:p>
          <a:p>
            <a:pPr algn="ctr"/>
            <a:r>
              <a:rPr lang="hi-IN" sz="2800" dirty="0" smtClean="0">
                <a:solidFill>
                  <a:srgbClr val="002060"/>
                </a:solidFill>
              </a:rPr>
              <a:t>निर्गुण प्रेमाश्रीयी शाखा  </a:t>
            </a:r>
            <a:endParaRPr lang="hi-IN" sz="2800" dirty="0" smtClean="0">
              <a:solidFill>
                <a:srgbClr val="002060"/>
              </a:solidFill>
            </a:endParaRPr>
          </a:p>
          <a:p>
            <a:pPr algn="l"/>
            <a:r>
              <a:rPr lang="hi-IN" dirty="0"/>
              <a:t> </a:t>
            </a:r>
            <a:r>
              <a:rPr lang="hi-IN" dirty="0"/>
              <a:t> </a:t>
            </a:r>
            <a:r>
              <a:rPr lang="hi-IN" sz="2200" dirty="0" smtClean="0"/>
              <a:t>प्रेमाश्रीयी शाखा की प्रमुख प्रवुत्तियाँ</a:t>
            </a:r>
            <a:endParaRPr lang="hi-IN" sz="2200" dirty="0"/>
          </a:p>
          <a:p>
            <a:pPr algn="l"/>
            <a:r>
              <a:rPr lang="hi-IN" sz="2200" dirty="0" smtClean="0"/>
              <a:t> </a:t>
            </a:r>
            <a:r>
              <a:rPr lang="hi-IN" sz="2200" dirty="0" smtClean="0"/>
              <a:t> प्रेमाश्रीयी शाखा के प्रमुख कवि </a:t>
            </a:r>
          </a:p>
          <a:p>
            <a:pPr algn="l"/>
            <a:r>
              <a:rPr lang="hi-IN" sz="2200" dirty="0"/>
              <a:t> </a:t>
            </a:r>
            <a:r>
              <a:rPr lang="hi-IN" sz="2200" dirty="0" smtClean="0"/>
              <a:t> मालिक मुहम्मद जायसी </a:t>
            </a:r>
          </a:p>
          <a:p>
            <a:pPr algn="l"/>
            <a:r>
              <a:rPr lang="hi-IN" sz="2200" dirty="0"/>
              <a:t> </a:t>
            </a:r>
            <a:r>
              <a:rPr lang="hi-IN" sz="2200" dirty="0" smtClean="0"/>
              <a:t> कुतुबन </a:t>
            </a:r>
          </a:p>
          <a:p>
            <a:pPr algn="l"/>
            <a:r>
              <a:rPr lang="hi-IN" sz="2200" dirty="0"/>
              <a:t> </a:t>
            </a:r>
            <a:r>
              <a:rPr lang="hi-IN" sz="2200" dirty="0" smtClean="0"/>
              <a:t> प्रमाश्रीयी शाखा की प्रमुख रचनाएँ </a:t>
            </a:r>
          </a:p>
          <a:p>
            <a:pPr algn="l"/>
            <a:r>
              <a:rPr lang="hi-IN" sz="2200" dirty="0"/>
              <a:t> </a:t>
            </a:r>
            <a:r>
              <a:rPr lang="hi-IN" sz="2200" dirty="0" smtClean="0"/>
              <a:t> चांदायन </a:t>
            </a:r>
          </a:p>
          <a:p>
            <a:pPr algn="l"/>
            <a:r>
              <a:rPr lang="hi-IN" sz="2200" dirty="0"/>
              <a:t> </a:t>
            </a:r>
            <a:r>
              <a:rPr lang="hi-IN" sz="2200" dirty="0" smtClean="0"/>
              <a:t> मधुमालती </a:t>
            </a:r>
            <a:endParaRPr lang="hi-IN" sz="2200" dirty="0" smtClean="0"/>
          </a:p>
          <a:p>
            <a:pPr algn="l"/>
            <a:r>
              <a:rPr lang="hi-IN" dirty="0" smtClean="0"/>
              <a:t/>
            </a:r>
            <a:br>
              <a:rPr lang="hi-IN" dirty="0" smtClean="0"/>
            </a:br>
            <a:endParaRPr lang="hi-IN" dirty="0" smtClean="0"/>
          </a:p>
        </p:txBody>
      </p:sp>
    </p:spTree>
    <p:extLst>
      <p:ext uri="{BB962C8B-B14F-4D97-AF65-F5344CB8AC3E}">
        <p14:creationId xmlns:p14="http://schemas.microsoft.com/office/powerpoint/2010/main" val="323163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2362200"/>
          </a:xfrm>
        </p:spPr>
        <p:txBody>
          <a:bodyPr>
            <a:noAutofit/>
          </a:bodyPr>
          <a:lstStyle/>
          <a:p>
            <a:r>
              <a:rPr lang="en-US" sz="4000" dirty="0" err="1">
                <a:solidFill>
                  <a:srgbClr val="FF0000"/>
                </a:solidFill>
              </a:rPr>
              <a:t>B.A.Sem</a:t>
            </a:r>
            <a:r>
              <a:rPr lang="hi-IN" sz="4000" dirty="0">
                <a:solidFill>
                  <a:srgbClr val="FF0000"/>
                </a:solidFill>
              </a:rPr>
              <a:t> III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br>
              <a:rPr lang="en-US" sz="4000" dirty="0">
                <a:solidFill>
                  <a:srgbClr val="FF0000"/>
                </a:solidFill>
              </a:rPr>
            </a:br>
            <a:r>
              <a:rPr lang="en-US" sz="4000" dirty="0">
                <a:solidFill>
                  <a:srgbClr val="FF0000"/>
                </a:solidFill>
              </a:rPr>
              <a:t>paper Core 2</a:t>
            </a:r>
            <a:r>
              <a:rPr lang="hi-IN" sz="4000" dirty="0">
                <a:solidFill>
                  <a:srgbClr val="FF0000"/>
                </a:solidFill>
              </a:rPr>
              <a:t>03</a:t>
            </a:r>
            <a:r>
              <a:rPr lang="en-US" sz="4000" dirty="0">
                <a:solidFill>
                  <a:schemeClr val="accent2"/>
                </a:solidFill>
              </a:rPr>
              <a:t/>
            </a:r>
            <a:br>
              <a:rPr lang="en-US" sz="4000" dirty="0">
                <a:solidFill>
                  <a:schemeClr val="accent2"/>
                </a:solidFill>
              </a:rPr>
            </a:br>
            <a:r>
              <a:rPr lang="hi-IN" sz="3200" dirty="0">
                <a:solidFill>
                  <a:srgbClr val="FF0000"/>
                </a:solidFill>
              </a:rPr>
              <a:t>हिन्दी साहित्य का आदिकाल और निर्गुण काव्य</a:t>
            </a:r>
            <a:r>
              <a:rPr lang="hi-IN" sz="3200" dirty="0">
                <a:solidFill>
                  <a:schemeClr val="accent2"/>
                </a:solidFill>
              </a:rPr>
              <a:t> </a:t>
            </a:r>
            <a:r>
              <a:rPr lang="hi-IN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696200" cy="3505200"/>
          </a:xfrm>
        </p:spPr>
        <p:txBody>
          <a:bodyPr>
            <a:normAutofit/>
          </a:bodyPr>
          <a:lstStyle/>
          <a:p>
            <a:pPr algn="l"/>
            <a:r>
              <a:rPr lang="hi-IN" sz="3600" b="1" dirty="0" smtClean="0">
                <a:solidFill>
                  <a:srgbClr val="002060"/>
                </a:solidFill>
              </a:rPr>
              <a:t>            </a:t>
            </a:r>
            <a:r>
              <a:rPr lang="hi-IN" sz="2800" b="1" dirty="0" smtClean="0">
                <a:solidFill>
                  <a:srgbClr val="002060"/>
                </a:solidFill>
              </a:rPr>
              <a:t>यूनिट ४ </a:t>
            </a:r>
            <a:endParaRPr lang="hi-IN" sz="2800" b="1" dirty="0" smtClean="0">
              <a:solidFill>
                <a:srgbClr val="002060"/>
              </a:solidFill>
            </a:endParaRPr>
          </a:p>
          <a:p>
            <a:pPr algn="l"/>
            <a:r>
              <a:rPr lang="hi-IN" sz="2800" b="1" dirty="0">
                <a:solidFill>
                  <a:srgbClr val="002060"/>
                </a:solidFill>
              </a:rPr>
              <a:t> </a:t>
            </a:r>
            <a:r>
              <a:rPr lang="hi-IN" sz="2800" b="1" dirty="0" smtClean="0">
                <a:solidFill>
                  <a:srgbClr val="002060"/>
                </a:solidFill>
              </a:rPr>
              <a:t>          निर्गुण भक्ति काव्य </a:t>
            </a:r>
            <a:r>
              <a:rPr lang="hi-IN" sz="2800" b="1" dirty="0" smtClean="0">
                <a:solidFill>
                  <a:srgbClr val="002060"/>
                </a:solidFill>
              </a:rPr>
              <a:t>  </a:t>
            </a:r>
            <a:endParaRPr lang="hi-IN" b="1" dirty="0" smtClean="0">
              <a:solidFill>
                <a:srgbClr val="002060"/>
              </a:solidFill>
            </a:endParaRPr>
          </a:p>
          <a:p>
            <a:pPr algn="l"/>
            <a:r>
              <a:rPr lang="hi-IN" sz="2400" dirty="0" smtClean="0"/>
              <a:t> </a:t>
            </a:r>
            <a:r>
              <a:rPr lang="hi-IN" sz="2400" dirty="0" smtClean="0"/>
              <a:t>- कबीर के दोहे </a:t>
            </a:r>
          </a:p>
          <a:p>
            <a:pPr algn="l"/>
            <a:r>
              <a:rPr lang="hi-IN" sz="2400" dirty="0"/>
              <a:t> </a:t>
            </a:r>
            <a:r>
              <a:rPr lang="hi-IN" sz="2400" dirty="0" smtClean="0"/>
              <a:t>- रैदास के दोहे </a:t>
            </a:r>
          </a:p>
          <a:p>
            <a:pPr algn="l"/>
            <a:r>
              <a:rPr lang="hi-IN" sz="2400" dirty="0"/>
              <a:t> </a:t>
            </a:r>
            <a:r>
              <a:rPr lang="hi-IN" sz="2400" dirty="0" smtClean="0"/>
              <a:t>- जायसी के पदमावत में नागमती वियोग खण्ड के पद </a:t>
            </a:r>
            <a:endParaRPr lang="hi-IN" sz="2400" dirty="0" smtClean="0"/>
          </a:p>
          <a:p>
            <a:pPr algn="l"/>
            <a:r>
              <a:rPr lang="hi-IN" sz="2400" dirty="0" smtClean="0"/>
              <a:t> </a:t>
            </a:r>
          </a:p>
          <a:p>
            <a:pPr algn="l"/>
            <a:endParaRPr lang="hi-IN" sz="1600" dirty="0" smtClean="0"/>
          </a:p>
          <a:p>
            <a:pPr marL="342900" indent="-342900" algn="l">
              <a:buFontTx/>
              <a:buChar char="-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14457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85</TotalTime>
  <Words>129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B.A.Sem –iii  paper Core 203 हिन्दी साहित्य का आदिकाल और निर्गुण काव्य  </vt:lpstr>
      <vt:lpstr>B.A.Sem –iii  paper Core 203 हिन्दी साहित्य का आदिकाल और निर्गुण काव्य  </vt:lpstr>
      <vt:lpstr>B.A.Sem III  paper Core 203 हिन्दी साहित्य का आदिकाल और निर्गुण काव्य </vt:lpstr>
      <vt:lpstr>B.A.Sem III  paper Core 203 हिन्दी साहित्य का आदिकाल और निर्गुण काव्य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B.A.Sem – 1 paper Core 102 आधुनिक हिन्दी कहानी</dc:title>
  <dc:creator>Aelik</dc:creator>
  <cp:lastModifiedBy>Aelik</cp:lastModifiedBy>
  <cp:revision>11</cp:revision>
  <dcterms:created xsi:type="dcterms:W3CDTF">2023-04-29T09:12:23Z</dcterms:created>
  <dcterms:modified xsi:type="dcterms:W3CDTF">2023-04-29T12:32:48Z</dcterms:modified>
</cp:coreProperties>
</file>