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85BAD3-C09C-418F-A4DC-ED846DA38E0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85BAD3-C09C-418F-A4DC-ED846DA38E0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785BAD3-C09C-418F-A4DC-ED846DA38E0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981200"/>
          </a:xfrm>
        </p:spPr>
        <p:txBody>
          <a:bodyPr>
            <a:no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B.A.Sem</a:t>
            </a:r>
            <a:r>
              <a:rPr lang="en-US" sz="3200" dirty="0" smtClean="0">
                <a:solidFill>
                  <a:srgbClr val="FF0000"/>
                </a:solidFill>
              </a:rPr>
              <a:t> –iii 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paper Core </a:t>
            </a:r>
            <a:r>
              <a:rPr lang="en-US" sz="3200" dirty="0" smtClean="0">
                <a:solidFill>
                  <a:srgbClr val="FF0000"/>
                </a:solidFill>
              </a:rPr>
              <a:t>203</a:t>
            </a:r>
            <a:r>
              <a:rPr lang="hi-IN" sz="3200" dirty="0" smtClean="0">
                <a:solidFill>
                  <a:srgbClr val="FF0000"/>
                </a:solidFill>
              </a:rPr>
              <a:t> </a:t>
            </a:r>
            <a:br>
              <a:rPr lang="hi-IN" sz="3200" dirty="0" smtClean="0">
                <a:solidFill>
                  <a:srgbClr val="FF0000"/>
                </a:solidFill>
              </a:rPr>
            </a:br>
            <a:r>
              <a:rPr lang="hi-IN" sz="3200" dirty="0" smtClean="0">
                <a:solidFill>
                  <a:srgbClr val="FF0000"/>
                </a:solidFill>
              </a:rPr>
              <a:t>  </a:t>
            </a:r>
            <a:r>
              <a:rPr lang="hi-IN" sz="2800" dirty="0" smtClean="0">
                <a:solidFill>
                  <a:srgbClr val="FF0000"/>
                </a:solidFill>
              </a:rPr>
              <a:t>हिन्दी आदिकाल </a:t>
            </a:r>
            <a:r>
              <a:rPr lang="hi-IN" sz="2800" dirty="0" smtClean="0">
                <a:solidFill>
                  <a:srgbClr val="FF0000"/>
                </a:solidFill>
              </a:rPr>
              <a:t>और निर्गुण </a:t>
            </a:r>
            <a:r>
              <a:rPr lang="hi-IN" sz="2800" dirty="0" smtClean="0">
                <a:solidFill>
                  <a:srgbClr val="FF0000"/>
                </a:solidFill>
              </a:rPr>
              <a:t>काव्य क इतिहास</a:t>
            </a:r>
            <a:br>
              <a:rPr lang="hi-IN" sz="2800" dirty="0" smtClean="0">
                <a:solidFill>
                  <a:srgbClr val="FF0000"/>
                </a:solidFill>
              </a:rPr>
            </a:br>
            <a:r>
              <a:rPr lang="hi-IN" sz="2800" dirty="0" smtClean="0">
                <a:solidFill>
                  <a:srgbClr val="FF0000"/>
                </a:solidFill>
              </a:rPr>
              <a:t>:- प्रा.डी.एस.चौधरी                                                           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438400"/>
            <a:ext cx="7696200" cy="3733800"/>
          </a:xfrm>
        </p:spPr>
        <p:txBody>
          <a:bodyPr>
            <a:normAutofit/>
          </a:bodyPr>
          <a:lstStyle/>
          <a:p>
            <a:pPr algn="ctr"/>
            <a:r>
              <a:rPr lang="hi-IN" sz="2200" b="1" dirty="0" smtClean="0">
                <a:solidFill>
                  <a:srgbClr val="002060"/>
                </a:solidFill>
              </a:rPr>
              <a:t>यूनिट १    </a:t>
            </a:r>
            <a:endParaRPr lang="hi-IN" sz="2600" b="1" dirty="0" smtClean="0">
              <a:solidFill>
                <a:srgbClr val="002060"/>
              </a:solidFill>
            </a:endParaRPr>
          </a:p>
          <a:p>
            <a:pPr algn="ctr"/>
            <a:r>
              <a:rPr lang="hi-IN" sz="2200" b="1" dirty="0" smtClean="0">
                <a:solidFill>
                  <a:srgbClr val="002060"/>
                </a:solidFill>
              </a:rPr>
              <a:t>: हिन्दी साहित्य का आदिकाल :   </a:t>
            </a:r>
            <a:r>
              <a:rPr lang="hi-IN" sz="1800" b="1" dirty="0" smtClean="0">
                <a:solidFill>
                  <a:srgbClr val="002060"/>
                </a:solidFill>
              </a:rPr>
              <a:t> </a:t>
            </a:r>
          </a:p>
          <a:p>
            <a:pPr marL="342900" indent="-342900" algn="l">
              <a:buFontTx/>
              <a:buChar char="-"/>
            </a:pPr>
            <a:r>
              <a:rPr lang="hi-IN" sz="1800" dirty="0" smtClean="0">
                <a:solidFill>
                  <a:schemeClr val="tx1"/>
                </a:solidFill>
              </a:rPr>
              <a:t>हिन्दी साहित्य के आदिकाल का नामकरण </a:t>
            </a:r>
            <a:endParaRPr lang="hi-IN" sz="1800" dirty="0">
              <a:solidFill>
                <a:schemeClr val="tx1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hi-IN" sz="1800" dirty="0" smtClean="0">
                <a:solidFill>
                  <a:schemeClr val="tx1"/>
                </a:solidFill>
              </a:rPr>
              <a:t>आदिकालीन साहित्य की </a:t>
            </a:r>
            <a:r>
              <a:rPr lang="hi-IN" sz="1800" dirty="0" smtClean="0">
                <a:solidFill>
                  <a:schemeClr val="tx1"/>
                </a:solidFill>
              </a:rPr>
              <a:t>परिस्थितियाँ </a:t>
            </a:r>
          </a:p>
          <a:p>
            <a:pPr marL="342900" indent="-342900" algn="l">
              <a:buFontTx/>
              <a:buChar char="-"/>
            </a:pPr>
            <a:r>
              <a:rPr lang="hi-IN" sz="1800" dirty="0" smtClean="0">
                <a:solidFill>
                  <a:schemeClr val="tx1"/>
                </a:solidFill>
              </a:rPr>
              <a:t>आदिकाल की प्रमुख काव्य कृतियाँ </a:t>
            </a:r>
          </a:p>
          <a:p>
            <a:pPr marL="342900" indent="-342900" algn="l">
              <a:buFontTx/>
              <a:buChar char="-"/>
            </a:pPr>
            <a:r>
              <a:rPr lang="hi-IN" sz="1800" dirty="0" smtClean="0">
                <a:solidFill>
                  <a:schemeClr val="tx1"/>
                </a:solidFill>
              </a:rPr>
              <a:t>आदिकालीन रासो </a:t>
            </a:r>
            <a:r>
              <a:rPr lang="hi-IN" sz="1800" dirty="0" smtClean="0">
                <a:solidFill>
                  <a:schemeClr val="tx1"/>
                </a:solidFill>
              </a:rPr>
              <a:t>साहित्य   </a:t>
            </a:r>
          </a:p>
          <a:p>
            <a:pPr marL="342900" indent="-342900" algn="l">
              <a:buFontTx/>
              <a:buChar char="-"/>
            </a:pPr>
            <a:r>
              <a:rPr lang="hi-IN" sz="1800" dirty="0">
                <a:solidFill>
                  <a:schemeClr val="tx1"/>
                </a:solidFill>
              </a:rPr>
              <a:t> </a:t>
            </a:r>
            <a:endParaRPr lang="hi-IN" sz="1800" dirty="0" smtClean="0">
              <a:solidFill>
                <a:schemeClr val="tx1"/>
              </a:solidFill>
            </a:endParaRPr>
          </a:p>
          <a:p>
            <a:pPr marL="342900" indent="-342900" algn="l">
              <a:buFontTx/>
              <a:buChar char="-"/>
            </a:pPr>
            <a:endParaRPr lang="en-US" sz="15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769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905000"/>
          </a:xfrm>
        </p:spPr>
        <p:txBody>
          <a:bodyPr>
            <a:noAutofit/>
          </a:bodyPr>
          <a:lstStyle/>
          <a:p>
            <a:r>
              <a:rPr lang="en-US" sz="3200" dirty="0" err="1">
                <a:solidFill>
                  <a:srgbClr val="FF0000"/>
                </a:solidFill>
              </a:rPr>
              <a:t>B.A.Sem</a:t>
            </a:r>
            <a:r>
              <a:rPr lang="en-US" sz="3200" dirty="0">
                <a:solidFill>
                  <a:srgbClr val="FF0000"/>
                </a:solidFill>
              </a:rPr>
              <a:t> –iii </a:t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>paper Core 203</a:t>
            </a:r>
            <a:r>
              <a:rPr lang="hi-IN" sz="3200" dirty="0">
                <a:solidFill>
                  <a:srgbClr val="FF0000"/>
                </a:solidFill>
              </a:rPr>
              <a:t> </a:t>
            </a:r>
            <a:br>
              <a:rPr lang="hi-IN" sz="3200" dirty="0">
                <a:solidFill>
                  <a:srgbClr val="FF0000"/>
                </a:solidFill>
              </a:rPr>
            </a:br>
            <a:r>
              <a:rPr lang="hi-IN" sz="3200" dirty="0">
                <a:solidFill>
                  <a:srgbClr val="FF0000"/>
                </a:solidFill>
              </a:rPr>
              <a:t>  </a:t>
            </a:r>
            <a:r>
              <a:rPr lang="hi-IN" sz="2800" dirty="0">
                <a:solidFill>
                  <a:srgbClr val="FF0000"/>
                </a:solidFill>
              </a:rPr>
              <a:t>हिन्दी आदिकाल और निर्गुण काव्य क इतिहास</a:t>
            </a:r>
            <a:br>
              <a:rPr lang="hi-IN" sz="2800" dirty="0">
                <a:solidFill>
                  <a:srgbClr val="FF0000"/>
                </a:solidFill>
              </a:rPr>
            </a:br>
            <a:r>
              <a:rPr lang="hi-IN" sz="2800" dirty="0">
                <a:solidFill>
                  <a:srgbClr val="FF0000"/>
                </a:solidFill>
              </a:rPr>
              <a:t>:- प्रा.डी.एस.चौधरी  </a:t>
            </a:r>
            <a:r>
              <a:rPr lang="hi-IN" sz="2800" dirty="0" smtClean="0">
                <a:solidFill>
                  <a:schemeClr val="accent2"/>
                </a:solidFill>
              </a:rPr>
              <a:t> 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400800" cy="3810000"/>
          </a:xfrm>
        </p:spPr>
        <p:txBody>
          <a:bodyPr>
            <a:normAutofit/>
          </a:bodyPr>
          <a:lstStyle/>
          <a:p>
            <a:pPr algn="ctr"/>
            <a:r>
              <a:rPr lang="hi-IN" sz="2800" dirty="0" smtClean="0">
                <a:solidFill>
                  <a:srgbClr val="0070C0"/>
                </a:solidFill>
              </a:rPr>
              <a:t>यूनिट </a:t>
            </a:r>
            <a:r>
              <a:rPr lang="hi-IN" sz="2800" dirty="0">
                <a:solidFill>
                  <a:srgbClr val="0070C0"/>
                </a:solidFill>
              </a:rPr>
              <a:t>:</a:t>
            </a:r>
            <a:r>
              <a:rPr lang="hi-IN" sz="2800" dirty="0" smtClean="0">
                <a:solidFill>
                  <a:srgbClr val="0070C0"/>
                </a:solidFill>
              </a:rPr>
              <a:t> २</a:t>
            </a:r>
          </a:p>
          <a:p>
            <a:pPr algn="ctr"/>
            <a:r>
              <a:rPr lang="hi-IN" sz="2800" dirty="0" smtClean="0">
                <a:solidFill>
                  <a:srgbClr val="0070C0"/>
                </a:solidFill>
              </a:rPr>
              <a:t>निर्गुण ज्ञानाश्रयी शाखा </a:t>
            </a:r>
            <a:r>
              <a:rPr lang="hi-IN" sz="2800" dirty="0" smtClean="0">
                <a:solidFill>
                  <a:srgbClr val="0070C0"/>
                </a:solidFill>
              </a:rPr>
              <a:t>(संत काव्य )   </a:t>
            </a:r>
            <a:endParaRPr lang="hi-IN" sz="2800" dirty="0" smtClean="0">
              <a:solidFill>
                <a:srgbClr val="0070C0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hi-IN" sz="2000" dirty="0" smtClean="0"/>
              <a:t>भक्तिकाल की परिस्थितियां   </a:t>
            </a:r>
          </a:p>
          <a:p>
            <a:pPr marL="342900" indent="-342900" algn="l">
              <a:buFontTx/>
              <a:buChar char="-"/>
            </a:pPr>
            <a:r>
              <a:rPr lang="hi-IN" sz="2000" dirty="0" smtClean="0"/>
              <a:t>निर्गुण भक्ति का स्वरूप और विशेषताएँ </a:t>
            </a:r>
          </a:p>
          <a:p>
            <a:pPr marL="342900" indent="-342900" algn="l">
              <a:buFontTx/>
              <a:buChar char="-"/>
            </a:pPr>
            <a:r>
              <a:rPr lang="hi-IN" sz="2000" dirty="0" smtClean="0"/>
              <a:t>ज्ञानाश्रयी शाखा </a:t>
            </a:r>
            <a:r>
              <a:rPr lang="hi-IN" sz="2000" dirty="0" smtClean="0"/>
              <a:t>क्र प्रमुख कवि </a:t>
            </a:r>
            <a:endParaRPr lang="hi-IN" sz="2000" dirty="0" smtClean="0"/>
          </a:p>
          <a:p>
            <a:pPr marL="342900" indent="-342900" algn="l">
              <a:buFontTx/>
              <a:buChar char="-"/>
            </a:pPr>
            <a:r>
              <a:rPr lang="hi-IN" sz="2000" dirty="0" smtClean="0"/>
              <a:t>गुरु नानक </a:t>
            </a:r>
            <a:endParaRPr lang="hi-IN" sz="2000" dirty="0" smtClean="0"/>
          </a:p>
          <a:p>
            <a:pPr marL="342900" indent="-342900" algn="l">
              <a:buFontTx/>
              <a:buChar char="-"/>
            </a:pPr>
            <a:r>
              <a:rPr lang="hi-IN" sz="2000" dirty="0" smtClean="0"/>
              <a:t>रैदास  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83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2286000"/>
          </a:xfrm>
        </p:spPr>
        <p:txBody>
          <a:bodyPr>
            <a:normAutofit fontScale="90000"/>
          </a:bodyPr>
          <a:lstStyle/>
          <a:p>
            <a:r>
              <a:rPr lang="en-US" sz="3600" dirty="0" err="1">
                <a:solidFill>
                  <a:srgbClr val="FF0000"/>
                </a:solidFill>
              </a:rPr>
              <a:t>B.A.Sem</a:t>
            </a:r>
            <a:r>
              <a:rPr lang="en-US" sz="3600" dirty="0">
                <a:solidFill>
                  <a:srgbClr val="FF0000"/>
                </a:solidFill>
              </a:rPr>
              <a:t> –iii </a:t>
            </a:r>
            <a:br>
              <a:rPr lang="en-US" sz="3600" dirty="0">
                <a:solidFill>
                  <a:srgbClr val="FF0000"/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paper Core 203</a:t>
            </a:r>
            <a:r>
              <a:rPr lang="hi-IN" sz="3600" dirty="0">
                <a:solidFill>
                  <a:srgbClr val="FF0000"/>
                </a:solidFill>
              </a:rPr>
              <a:t> </a:t>
            </a:r>
            <a:br>
              <a:rPr lang="hi-IN" sz="3600" dirty="0">
                <a:solidFill>
                  <a:srgbClr val="FF0000"/>
                </a:solidFill>
              </a:rPr>
            </a:br>
            <a:r>
              <a:rPr lang="hi-IN" sz="3600" dirty="0">
                <a:solidFill>
                  <a:srgbClr val="FF0000"/>
                </a:solidFill>
              </a:rPr>
              <a:t>  </a:t>
            </a:r>
            <a:r>
              <a:rPr lang="hi-IN" sz="3200" dirty="0">
                <a:solidFill>
                  <a:srgbClr val="FF0000"/>
                </a:solidFill>
              </a:rPr>
              <a:t>हिन्दी आदिकाल और निर्गुण काव्य क इतिहास</a:t>
            </a:r>
            <a:br>
              <a:rPr lang="hi-IN" sz="3200" dirty="0">
                <a:solidFill>
                  <a:srgbClr val="FF0000"/>
                </a:solidFill>
              </a:rPr>
            </a:br>
            <a:r>
              <a:rPr lang="hi-IN" sz="3200" dirty="0">
                <a:solidFill>
                  <a:srgbClr val="FF0000"/>
                </a:solidFill>
              </a:rPr>
              <a:t>:- प्रा.डी.एस.चौधरी </a:t>
            </a:r>
            <a:r>
              <a:rPr lang="hi-IN" sz="3200" dirty="0" smtClean="0">
                <a:solidFill>
                  <a:schemeClr val="accent2"/>
                </a:solidFill>
              </a:rPr>
              <a:t> 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91400" cy="4114800"/>
          </a:xfrm>
        </p:spPr>
        <p:txBody>
          <a:bodyPr>
            <a:normAutofit/>
          </a:bodyPr>
          <a:lstStyle/>
          <a:p>
            <a:pPr algn="ctr"/>
            <a:r>
              <a:rPr lang="hi-IN" sz="2800" dirty="0" smtClean="0">
                <a:solidFill>
                  <a:srgbClr val="002060"/>
                </a:solidFill>
              </a:rPr>
              <a:t>यूनिट ३</a:t>
            </a:r>
          </a:p>
          <a:p>
            <a:pPr algn="ctr"/>
            <a:r>
              <a:rPr lang="hi-IN" sz="2800" dirty="0" smtClean="0">
                <a:solidFill>
                  <a:srgbClr val="002060"/>
                </a:solidFill>
              </a:rPr>
              <a:t>निर्गुण प्रेमाश्रीयी शाखा </a:t>
            </a:r>
            <a:r>
              <a:rPr lang="hi-IN" sz="2800" dirty="0">
                <a:solidFill>
                  <a:srgbClr val="002060"/>
                </a:solidFill>
              </a:rPr>
              <a:t>(</a:t>
            </a:r>
            <a:r>
              <a:rPr lang="hi-IN" sz="2800" dirty="0" smtClean="0">
                <a:solidFill>
                  <a:srgbClr val="002060"/>
                </a:solidFill>
              </a:rPr>
              <a:t>सुफी काव्य ) </a:t>
            </a:r>
            <a:endParaRPr lang="hi-IN" sz="2800" dirty="0" smtClean="0">
              <a:solidFill>
                <a:srgbClr val="002060"/>
              </a:solidFill>
            </a:endParaRPr>
          </a:p>
          <a:p>
            <a:pPr algn="l"/>
            <a:r>
              <a:rPr lang="hi-IN" dirty="0"/>
              <a:t>  </a:t>
            </a:r>
            <a:r>
              <a:rPr lang="hi-IN" sz="2200" dirty="0" smtClean="0"/>
              <a:t>प्रेमाश्रीयी शाखा </a:t>
            </a:r>
            <a:r>
              <a:rPr lang="hi-IN" sz="2200" dirty="0" smtClean="0"/>
              <a:t>के भाव पक्ष की विशेषताएँ </a:t>
            </a:r>
            <a:endParaRPr lang="hi-IN" sz="2200" dirty="0"/>
          </a:p>
          <a:p>
            <a:pPr algn="l"/>
            <a:r>
              <a:rPr lang="hi-IN" sz="2200" dirty="0" smtClean="0"/>
              <a:t>  प्रेमाश्रीयी शाखा के </a:t>
            </a:r>
            <a:r>
              <a:rPr lang="hi-IN" sz="2200" dirty="0" smtClean="0"/>
              <a:t>कला पक्ष की विशेषताएँ  </a:t>
            </a:r>
            <a:endParaRPr lang="hi-IN" sz="2200" dirty="0" smtClean="0"/>
          </a:p>
          <a:p>
            <a:pPr algn="l"/>
            <a:r>
              <a:rPr lang="hi-IN" sz="2200" dirty="0"/>
              <a:t> </a:t>
            </a:r>
            <a:r>
              <a:rPr lang="hi-IN" sz="2200" dirty="0" smtClean="0"/>
              <a:t> </a:t>
            </a:r>
            <a:r>
              <a:rPr lang="hi-IN" sz="2200" dirty="0" smtClean="0"/>
              <a:t>सूफी काव्य के प्रमुख कवि : मंझन  </a:t>
            </a:r>
            <a:endParaRPr lang="hi-IN" sz="2200" dirty="0" smtClean="0"/>
          </a:p>
          <a:p>
            <a:pPr algn="l"/>
            <a:r>
              <a:rPr lang="hi-IN" sz="2200" dirty="0"/>
              <a:t> </a:t>
            </a:r>
            <a:r>
              <a:rPr lang="hi-IN" sz="2200" dirty="0" smtClean="0"/>
              <a:t> </a:t>
            </a:r>
            <a:r>
              <a:rPr lang="hi-IN" sz="2200" dirty="0" smtClean="0"/>
              <a:t>कवि उसमान  </a:t>
            </a:r>
            <a:endParaRPr lang="hi-IN" sz="2200" dirty="0" smtClean="0"/>
          </a:p>
          <a:p>
            <a:pPr algn="l"/>
            <a:r>
              <a:rPr lang="hi-IN" dirty="0" smtClean="0"/>
              <a:t/>
            </a:r>
            <a:br>
              <a:rPr lang="hi-IN" dirty="0" smtClean="0"/>
            </a:br>
            <a:endParaRPr lang="hi-IN" dirty="0" smtClean="0"/>
          </a:p>
        </p:txBody>
      </p:sp>
    </p:spTree>
    <p:extLst>
      <p:ext uri="{BB962C8B-B14F-4D97-AF65-F5344CB8AC3E}">
        <p14:creationId xmlns:p14="http://schemas.microsoft.com/office/powerpoint/2010/main" val="3231639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905000"/>
          </a:xfrm>
        </p:spPr>
        <p:txBody>
          <a:bodyPr>
            <a:noAutofit/>
          </a:bodyPr>
          <a:lstStyle/>
          <a:p>
            <a:r>
              <a:rPr lang="en-US" sz="3200" dirty="0" err="1">
                <a:solidFill>
                  <a:srgbClr val="FF0000"/>
                </a:solidFill>
              </a:rPr>
              <a:t>B.A.Sem</a:t>
            </a:r>
            <a:r>
              <a:rPr lang="en-US" sz="3200" dirty="0">
                <a:solidFill>
                  <a:srgbClr val="FF0000"/>
                </a:solidFill>
              </a:rPr>
              <a:t> –iii </a:t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>paper Core 203</a:t>
            </a:r>
            <a:r>
              <a:rPr lang="hi-IN" sz="3200" dirty="0">
                <a:solidFill>
                  <a:srgbClr val="FF0000"/>
                </a:solidFill>
              </a:rPr>
              <a:t> </a:t>
            </a:r>
            <a:br>
              <a:rPr lang="hi-IN" sz="3200" dirty="0">
                <a:solidFill>
                  <a:srgbClr val="FF0000"/>
                </a:solidFill>
              </a:rPr>
            </a:br>
            <a:r>
              <a:rPr lang="hi-IN" sz="3200" dirty="0">
                <a:solidFill>
                  <a:srgbClr val="FF0000"/>
                </a:solidFill>
              </a:rPr>
              <a:t>  </a:t>
            </a:r>
            <a:r>
              <a:rPr lang="hi-IN" sz="2800" dirty="0">
                <a:solidFill>
                  <a:srgbClr val="FF0000"/>
                </a:solidFill>
              </a:rPr>
              <a:t>हिन्दी आदिकाल और निर्गुण काव्य क इतिहास</a:t>
            </a:r>
            <a:br>
              <a:rPr lang="hi-IN" sz="2800" dirty="0">
                <a:solidFill>
                  <a:srgbClr val="FF0000"/>
                </a:solidFill>
              </a:rPr>
            </a:br>
            <a:r>
              <a:rPr lang="hi-IN" sz="2800" dirty="0">
                <a:solidFill>
                  <a:srgbClr val="FF0000"/>
                </a:solidFill>
              </a:rPr>
              <a:t>:- प्रा.डी.एस.चौधरी </a:t>
            </a:r>
            <a:r>
              <a:rPr lang="hi-IN" sz="2800" dirty="0" smtClean="0">
                <a:solidFill>
                  <a:schemeClr val="accent2"/>
                </a:solidFill>
              </a:rPr>
              <a:t> </a:t>
            </a:r>
            <a:r>
              <a:rPr lang="hi-IN" sz="2800" dirty="0" smtClean="0">
                <a:solidFill>
                  <a:srgbClr val="FF0000"/>
                </a:solidFill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667000"/>
            <a:ext cx="7696200" cy="3505200"/>
          </a:xfrm>
        </p:spPr>
        <p:txBody>
          <a:bodyPr>
            <a:normAutofit/>
          </a:bodyPr>
          <a:lstStyle/>
          <a:p>
            <a:pPr algn="l"/>
            <a:r>
              <a:rPr lang="hi-IN" sz="3600" b="1" dirty="0" smtClean="0">
                <a:solidFill>
                  <a:srgbClr val="002060"/>
                </a:solidFill>
              </a:rPr>
              <a:t>            </a:t>
            </a:r>
            <a:r>
              <a:rPr lang="hi-IN" sz="2800" b="1" dirty="0" smtClean="0">
                <a:solidFill>
                  <a:srgbClr val="002060"/>
                </a:solidFill>
              </a:rPr>
              <a:t>यूनिट ४ </a:t>
            </a:r>
          </a:p>
          <a:p>
            <a:pPr algn="l"/>
            <a:r>
              <a:rPr lang="hi-IN" sz="2800" b="1" dirty="0">
                <a:solidFill>
                  <a:srgbClr val="002060"/>
                </a:solidFill>
              </a:rPr>
              <a:t> </a:t>
            </a:r>
            <a:r>
              <a:rPr lang="hi-IN" sz="2800" b="1" dirty="0" smtClean="0">
                <a:solidFill>
                  <a:srgbClr val="002060"/>
                </a:solidFill>
              </a:rPr>
              <a:t>    </a:t>
            </a:r>
            <a:r>
              <a:rPr lang="hi-IN" sz="2800" b="1" dirty="0" smtClean="0">
                <a:solidFill>
                  <a:srgbClr val="002060"/>
                </a:solidFill>
              </a:rPr>
              <a:t>आदिकाल / निर्गुण </a:t>
            </a:r>
            <a:r>
              <a:rPr lang="hi-IN" sz="2800" b="1" dirty="0" smtClean="0">
                <a:solidFill>
                  <a:srgbClr val="002060"/>
                </a:solidFill>
              </a:rPr>
              <a:t>भक्ति </a:t>
            </a:r>
            <a:r>
              <a:rPr lang="hi-IN" sz="2800" b="1" dirty="0" smtClean="0">
                <a:solidFill>
                  <a:srgbClr val="002060"/>
                </a:solidFill>
              </a:rPr>
              <a:t>काव्य के संदर्भ    </a:t>
            </a:r>
            <a:endParaRPr lang="hi-IN" b="1" dirty="0" smtClean="0">
              <a:solidFill>
                <a:srgbClr val="002060"/>
              </a:solidFill>
            </a:endParaRPr>
          </a:p>
          <a:p>
            <a:pPr algn="l"/>
            <a:r>
              <a:rPr lang="hi-IN" sz="2400" dirty="0" smtClean="0"/>
              <a:t> - </a:t>
            </a:r>
            <a:r>
              <a:rPr lang="hi-IN" sz="2400" dirty="0" smtClean="0"/>
              <a:t>आदिकाल : विधापति के पद  ०५   </a:t>
            </a:r>
            <a:endParaRPr lang="hi-IN" sz="2400" dirty="0" smtClean="0"/>
          </a:p>
          <a:p>
            <a:pPr algn="l"/>
            <a:r>
              <a:rPr lang="hi-IN" sz="2400" dirty="0"/>
              <a:t> </a:t>
            </a:r>
            <a:r>
              <a:rPr lang="hi-IN" sz="2400" dirty="0" smtClean="0"/>
              <a:t>- </a:t>
            </a:r>
            <a:r>
              <a:rPr lang="hi-IN" sz="2400" dirty="0" smtClean="0"/>
              <a:t>निर्गुण काव्य : कबीर के </a:t>
            </a:r>
            <a:r>
              <a:rPr lang="hi-IN" sz="2400" smtClean="0"/>
              <a:t>पद  १०  </a:t>
            </a:r>
            <a:endParaRPr lang="hi-IN" sz="2400" dirty="0" smtClean="0"/>
          </a:p>
          <a:p>
            <a:pPr algn="l"/>
            <a:r>
              <a:rPr lang="hi-IN" sz="2400" dirty="0"/>
              <a:t> </a:t>
            </a:r>
            <a:r>
              <a:rPr lang="hi-IN" sz="2400" dirty="0" smtClean="0"/>
              <a:t>- </a:t>
            </a:r>
            <a:r>
              <a:rPr lang="hi-IN" sz="2400" dirty="0" smtClean="0"/>
              <a:t>प्रेमाश्रयी काव्य : जायसी के पद ०५  </a:t>
            </a:r>
            <a:endParaRPr lang="hi-IN" sz="2400" dirty="0" smtClean="0"/>
          </a:p>
          <a:p>
            <a:pPr algn="l"/>
            <a:r>
              <a:rPr lang="hi-IN" sz="2400" dirty="0" smtClean="0"/>
              <a:t> </a:t>
            </a:r>
          </a:p>
          <a:p>
            <a:pPr algn="l"/>
            <a:endParaRPr lang="hi-IN" sz="1600" dirty="0" smtClean="0"/>
          </a:p>
          <a:p>
            <a:pPr marL="342900" indent="-342900" algn="l">
              <a:buFontTx/>
              <a:buChar char="-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144571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107</TotalTime>
  <Words>140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B.A.Sem –iii  paper Core 203    हिन्दी आदिकाल और निर्गुण काव्य क इतिहास :- प्रा.डी.एस.चौधरी                                                            </vt:lpstr>
      <vt:lpstr>B.A.Sem –iii  paper Core 203    हिन्दी आदिकाल और निर्गुण काव्य क इतिहास :- प्रा.डी.एस.चौधरी   </vt:lpstr>
      <vt:lpstr>B.A.Sem –iii  paper Core 203    हिन्दी आदिकाल और निर्गुण काव्य क इतिहास :- प्रा.डी.एस.चौधरी  </vt:lpstr>
      <vt:lpstr>B.A.Sem –iii  paper Core 203    हिन्दी आदिकाल और निर्गुण काव्य क इतिहास :- प्रा.डी.एस.चौधरी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B.A.Sem – 1 paper Core 102 आधुनिक हिन्दी कहानी</dc:title>
  <dc:creator>Aelik</dc:creator>
  <cp:lastModifiedBy>Aelik</cp:lastModifiedBy>
  <cp:revision>14</cp:revision>
  <dcterms:created xsi:type="dcterms:W3CDTF">2023-04-29T09:12:23Z</dcterms:created>
  <dcterms:modified xsi:type="dcterms:W3CDTF">2023-04-30T09:41:50Z</dcterms:modified>
</cp:coreProperties>
</file>