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7772400" cy="16002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B.A.Sem</a:t>
            </a:r>
            <a:r>
              <a:rPr lang="en-US" dirty="0" smtClean="0">
                <a:solidFill>
                  <a:srgbClr val="00B050"/>
                </a:solidFill>
              </a:rPr>
              <a:t> – </a:t>
            </a:r>
            <a:r>
              <a:rPr lang="en-US" dirty="0" smtClean="0">
                <a:solidFill>
                  <a:srgbClr val="00B050"/>
                </a:solidFill>
              </a:rPr>
              <a:t>IV</a:t>
            </a: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paper Core </a:t>
            </a:r>
            <a:r>
              <a:rPr lang="en-US" dirty="0" smtClean="0">
                <a:solidFill>
                  <a:srgbClr val="00B050"/>
                </a:solidFill>
              </a:rPr>
              <a:t>– 213 </a:t>
            </a: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hi-IN" dirty="0" smtClean="0">
                <a:solidFill>
                  <a:srgbClr val="00B050"/>
                </a:solidFill>
              </a:rPr>
              <a:t>मध्यकालीन हिन्दी कविता (</a:t>
            </a:r>
            <a:r>
              <a:rPr lang="hi-IN" dirty="0" smtClean="0">
                <a:solidFill>
                  <a:schemeClr val="tx2"/>
                </a:solidFill>
              </a:rPr>
              <a:t>सगुण और रीतिकाल </a:t>
            </a:r>
            <a:r>
              <a:rPr lang="hi-IN" dirty="0" smtClean="0">
                <a:solidFill>
                  <a:srgbClr val="00B050"/>
                </a:solidFill>
              </a:rPr>
              <a:t>) 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438400"/>
            <a:ext cx="7696200" cy="3733800"/>
          </a:xfrm>
        </p:spPr>
        <p:txBody>
          <a:bodyPr>
            <a:normAutofit/>
          </a:bodyPr>
          <a:lstStyle/>
          <a:p>
            <a:pPr algn="ctr"/>
            <a:r>
              <a:rPr lang="hi-IN" sz="2600" b="1" dirty="0" smtClean="0"/>
              <a:t> </a:t>
            </a:r>
            <a:r>
              <a:rPr lang="hi-IN" sz="2800" b="1" dirty="0" smtClean="0"/>
              <a:t> यूनिट -१ </a:t>
            </a:r>
            <a:endParaRPr lang="hi-IN" sz="2800" b="1" dirty="0" smtClean="0"/>
          </a:p>
          <a:p>
            <a:pPr algn="ctr"/>
            <a:r>
              <a:rPr lang="hi-IN" sz="2400" b="1" dirty="0" smtClean="0"/>
              <a:t>-रामभक्ति शाखा   </a:t>
            </a:r>
            <a:r>
              <a:rPr lang="hi-IN" sz="1500" b="1" dirty="0" smtClean="0"/>
              <a:t> </a:t>
            </a:r>
            <a:endParaRPr lang="hi-IN" sz="1500" b="1" dirty="0" smtClean="0"/>
          </a:p>
          <a:p>
            <a:pPr marL="342900" indent="-342900" algn="l">
              <a:buFontTx/>
              <a:buChar char="-"/>
            </a:pPr>
            <a:r>
              <a:rPr lang="hi-IN" sz="1800" dirty="0" smtClean="0">
                <a:solidFill>
                  <a:schemeClr val="tx1"/>
                </a:solidFill>
              </a:rPr>
              <a:t> </a:t>
            </a:r>
            <a:r>
              <a:rPr lang="hi-IN" sz="2000" dirty="0" smtClean="0">
                <a:solidFill>
                  <a:srgbClr val="FF0000"/>
                </a:solidFill>
              </a:rPr>
              <a:t>रामभक्ति का स्वरूप और उसकी विशेषताएँ   </a:t>
            </a:r>
            <a:endParaRPr lang="hi-IN" sz="2000" dirty="0" smtClean="0">
              <a:solidFill>
                <a:srgbClr val="FF0000"/>
              </a:solidFill>
            </a:endParaRPr>
          </a:p>
          <a:p>
            <a:pPr algn="l"/>
            <a:r>
              <a:rPr lang="hi-IN" sz="2000" dirty="0">
                <a:solidFill>
                  <a:srgbClr val="FF0000"/>
                </a:solidFill>
              </a:rPr>
              <a:t> </a:t>
            </a:r>
            <a:r>
              <a:rPr lang="hi-IN" sz="2000" dirty="0" smtClean="0">
                <a:solidFill>
                  <a:srgbClr val="FF0000"/>
                </a:solidFill>
              </a:rPr>
              <a:t>- रामभक्ति काव्य की प्रवुत्तियाँ </a:t>
            </a:r>
          </a:p>
          <a:p>
            <a:pPr algn="l"/>
            <a:r>
              <a:rPr lang="hi-IN" sz="2000" dirty="0">
                <a:solidFill>
                  <a:srgbClr val="FF0000"/>
                </a:solidFill>
              </a:rPr>
              <a:t> </a:t>
            </a:r>
            <a:r>
              <a:rPr lang="hi-IN" sz="2000" dirty="0" smtClean="0">
                <a:solidFill>
                  <a:srgbClr val="FF0000"/>
                </a:solidFill>
              </a:rPr>
              <a:t>- रामभक्ति काव्य क्र प्रमुख कवि एवं कृतियाँ </a:t>
            </a:r>
          </a:p>
          <a:p>
            <a:pPr marL="342900" indent="-342900" algn="l">
              <a:buFontTx/>
              <a:buChar char="-"/>
            </a:pPr>
            <a:r>
              <a:rPr lang="hi-IN" sz="2000" dirty="0" smtClean="0">
                <a:solidFill>
                  <a:srgbClr val="FF0000"/>
                </a:solidFill>
              </a:rPr>
              <a:t>तुलसीदास </a:t>
            </a:r>
          </a:p>
          <a:p>
            <a:pPr marL="342900" indent="-342900" algn="l">
              <a:buFontTx/>
              <a:buChar char="-"/>
            </a:pPr>
            <a:r>
              <a:rPr lang="hi-IN" sz="2000" dirty="0" smtClean="0">
                <a:solidFill>
                  <a:srgbClr val="FF0000"/>
                </a:solidFill>
              </a:rPr>
              <a:t>रामचरित मानस  </a:t>
            </a:r>
            <a:endParaRPr lang="hi-IN" sz="1600" dirty="0" smtClean="0">
              <a:solidFill>
                <a:srgbClr val="FF0000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hi-IN" sz="1800" dirty="0" smtClean="0">
                <a:solidFill>
                  <a:srgbClr val="FF0000"/>
                </a:solidFill>
              </a:rPr>
              <a:t> </a:t>
            </a:r>
          </a:p>
          <a:p>
            <a:pPr marL="342900" indent="-342900" algn="l">
              <a:buFontTx/>
              <a:buChar char="-"/>
            </a:pPr>
            <a:endParaRPr lang="en-US" sz="15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69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371600"/>
          </a:xfrm>
        </p:spPr>
        <p:txBody>
          <a:bodyPr>
            <a:normAutofit fontScale="90000"/>
          </a:bodyPr>
          <a:lstStyle/>
          <a:p>
            <a:r>
              <a:rPr lang="hi-IN" dirty="0" smtClean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B.A.Sem</a:t>
            </a:r>
            <a:r>
              <a:rPr lang="en-US" dirty="0">
                <a:solidFill>
                  <a:srgbClr val="00B050"/>
                </a:solidFill>
              </a:rPr>
              <a:t> – IV</a:t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>
                <a:solidFill>
                  <a:srgbClr val="00B050"/>
                </a:solidFill>
              </a:rPr>
              <a:t>paper Core – 213 </a:t>
            </a:r>
            <a:br>
              <a:rPr lang="en-US" dirty="0">
                <a:solidFill>
                  <a:srgbClr val="00B050"/>
                </a:solidFill>
              </a:rPr>
            </a:br>
            <a:r>
              <a:rPr lang="hi-IN" dirty="0">
                <a:solidFill>
                  <a:srgbClr val="00B050"/>
                </a:solidFill>
              </a:rPr>
              <a:t>मध्यकालीन हिन्दी कविता (</a:t>
            </a:r>
            <a:r>
              <a:rPr lang="hi-IN" dirty="0">
                <a:solidFill>
                  <a:schemeClr val="tx2"/>
                </a:solidFill>
              </a:rPr>
              <a:t>सगुण और </a:t>
            </a:r>
            <a:r>
              <a:rPr lang="hi-IN" dirty="0" smtClean="0">
                <a:solidFill>
                  <a:schemeClr val="tx2"/>
                </a:solidFill>
              </a:rPr>
              <a:t>रीतिकाल 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45720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hi-IN" sz="3200" dirty="0" smtClean="0">
                <a:solidFill>
                  <a:srgbClr val="002060"/>
                </a:solidFill>
              </a:rPr>
              <a:t>यूनिट </a:t>
            </a:r>
            <a:r>
              <a:rPr lang="hi-IN" sz="3200" dirty="0" smtClean="0">
                <a:solidFill>
                  <a:srgbClr val="002060"/>
                </a:solidFill>
              </a:rPr>
              <a:t>:२ </a:t>
            </a:r>
          </a:p>
          <a:p>
            <a:pPr marL="457200" indent="-457200">
              <a:buFontTx/>
              <a:buChar char="-"/>
            </a:pPr>
            <a:r>
              <a:rPr lang="hi-IN" sz="3200" dirty="0" smtClean="0">
                <a:solidFill>
                  <a:srgbClr val="002060"/>
                </a:solidFill>
              </a:rPr>
              <a:t>       कृष्णभक्ति शाखा</a:t>
            </a:r>
          </a:p>
          <a:p>
            <a:pPr marL="457200" indent="-457200">
              <a:buFontTx/>
              <a:buChar char="-"/>
            </a:pPr>
            <a:r>
              <a:rPr lang="hi-IN" sz="2600" dirty="0" smtClean="0">
                <a:solidFill>
                  <a:srgbClr val="FF0000"/>
                </a:solidFill>
              </a:rPr>
              <a:t>कृष्णभक्ति काव्य की प्रवुत्तियाँ </a:t>
            </a:r>
          </a:p>
          <a:p>
            <a:pPr marL="457200" indent="-457200">
              <a:buFontTx/>
              <a:buChar char="-"/>
            </a:pPr>
            <a:r>
              <a:rPr lang="hi-IN" sz="2600" dirty="0" smtClean="0">
                <a:solidFill>
                  <a:srgbClr val="FF0000"/>
                </a:solidFill>
              </a:rPr>
              <a:t>अष्टछाप के प्रमुख कवि </a:t>
            </a:r>
          </a:p>
          <a:p>
            <a:pPr marL="457200" indent="-457200">
              <a:buFontTx/>
              <a:buChar char="-"/>
            </a:pPr>
            <a:r>
              <a:rPr lang="hi-IN" sz="2600" dirty="0" smtClean="0">
                <a:solidFill>
                  <a:srgbClr val="FF0000"/>
                </a:solidFill>
              </a:rPr>
              <a:t>सूरदास </a:t>
            </a:r>
          </a:p>
          <a:p>
            <a:pPr marL="457200" indent="-457200">
              <a:buFontTx/>
              <a:buChar char="-"/>
            </a:pPr>
            <a:r>
              <a:rPr lang="hi-IN" sz="2600" dirty="0" smtClean="0">
                <a:solidFill>
                  <a:srgbClr val="FF0000"/>
                </a:solidFill>
              </a:rPr>
              <a:t>नंददास </a:t>
            </a:r>
          </a:p>
          <a:p>
            <a:pPr marL="457200" indent="-457200">
              <a:buFontTx/>
              <a:buChar char="-"/>
            </a:pPr>
            <a:r>
              <a:rPr lang="hi-IN" sz="2600" dirty="0" smtClean="0">
                <a:solidFill>
                  <a:srgbClr val="FF0000"/>
                </a:solidFill>
              </a:rPr>
              <a:t>कृष्णभक्ति काव्य की प्रमुख कवियत्री</a:t>
            </a:r>
          </a:p>
          <a:p>
            <a:pPr marL="457200" indent="-457200">
              <a:buFontTx/>
              <a:buChar char="-"/>
            </a:pPr>
            <a:r>
              <a:rPr lang="hi-IN" sz="2600" dirty="0" smtClean="0">
                <a:solidFill>
                  <a:srgbClr val="FF0000"/>
                </a:solidFill>
              </a:rPr>
              <a:t>मीराबाई </a:t>
            </a:r>
          </a:p>
          <a:p>
            <a:pPr marL="457200" indent="-457200">
              <a:buFontTx/>
              <a:buChar char="-"/>
            </a:pPr>
            <a:r>
              <a:rPr lang="hi-IN" sz="2600" dirty="0" smtClean="0">
                <a:solidFill>
                  <a:srgbClr val="FF0000"/>
                </a:solidFill>
              </a:rPr>
              <a:t>कृष्णभक्ति काव्य की प्रमुख रचना  </a:t>
            </a:r>
          </a:p>
          <a:p>
            <a:pPr marL="457200" indent="-457200">
              <a:buFontTx/>
              <a:buChar char="-"/>
            </a:pPr>
            <a:r>
              <a:rPr lang="hi-IN" sz="2600" dirty="0" smtClean="0">
                <a:solidFill>
                  <a:srgbClr val="FF0000"/>
                </a:solidFill>
              </a:rPr>
              <a:t>सुदामाचारित्र  </a:t>
            </a:r>
            <a:r>
              <a:rPr lang="hi-IN" sz="2600" dirty="0" smtClean="0">
                <a:solidFill>
                  <a:srgbClr val="FF0000"/>
                </a:solidFill>
              </a:rPr>
              <a:t>   </a:t>
            </a:r>
            <a:endParaRPr lang="hi-IN" sz="2600" dirty="0" smtClean="0">
              <a:solidFill>
                <a:srgbClr val="FF0000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hi-IN" sz="1200" dirty="0" smtClean="0">
                <a:solidFill>
                  <a:srgbClr val="FF0000"/>
                </a:solidFill>
              </a:rPr>
              <a:t> </a:t>
            </a:r>
            <a:endParaRPr lang="hi-IN" sz="1200" dirty="0" smtClean="0">
              <a:solidFill>
                <a:srgbClr val="FF0000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hi-IN" sz="1200" dirty="0" smtClean="0">
                <a:solidFill>
                  <a:srgbClr val="FF0000"/>
                </a:solidFill>
              </a:rPr>
              <a:t>  </a:t>
            </a:r>
          </a:p>
          <a:p>
            <a:pPr algn="l"/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83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47800"/>
          </a:xfrm>
        </p:spPr>
        <p:txBody>
          <a:bodyPr>
            <a:normAutofit fontScale="90000"/>
          </a:bodyPr>
          <a:lstStyle/>
          <a:p>
            <a:r>
              <a:rPr lang="hi-IN" dirty="0" smtClean="0"/>
              <a:t/>
            </a:r>
            <a:br>
              <a:rPr lang="hi-IN" dirty="0" smtClean="0"/>
            </a:br>
            <a:r>
              <a:rPr lang="hi-IN" dirty="0" smtClean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B.A.Sem</a:t>
            </a:r>
            <a:r>
              <a:rPr lang="en-US" dirty="0">
                <a:solidFill>
                  <a:srgbClr val="00B050"/>
                </a:solidFill>
              </a:rPr>
              <a:t> – IV</a:t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>
                <a:solidFill>
                  <a:srgbClr val="00B050"/>
                </a:solidFill>
              </a:rPr>
              <a:t>paper Core – 213 </a:t>
            </a:r>
            <a:br>
              <a:rPr lang="en-US" dirty="0">
                <a:solidFill>
                  <a:srgbClr val="00B050"/>
                </a:solidFill>
              </a:rPr>
            </a:br>
            <a:r>
              <a:rPr lang="hi-IN" dirty="0">
                <a:solidFill>
                  <a:srgbClr val="00B050"/>
                </a:solidFill>
              </a:rPr>
              <a:t>मध्यकालीन हिन्दी कविता (</a:t>
            </a:r>
            <a:r>
              <a:rPr lang="hi-IN" dirty="0">
                <a:solidFill>
                  <a:schemeClr val="tx2"/>
                </a:solidFill>
              </a:rPr>
              <a:t>सगुण और </a:t>
            </a:r>
            <a:r>
              <a:rPr lang="hi-IN" dirty="0" smtClean="0">
                <a:solidFill>
                  <a:schemeClr val="tx2"/>
                </a:solidFill>
              </a:rPr>
              <a:t>रीतिकाल)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411480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hi-IN" sz="3000" dirty="0" smtClean="0">
                <a:solidFill>
                  <a:srgbClr val="002060"/>
                </a:solidFill>
              </a:rPr>
              <a:t>यूनिट ३ </a:t>
            </a:r>
          </a:p>
          <a:p>
            <a:pPr algn="ctr"/>
            <a:r>
              <a:rPr lang="hi-IN" sz="3000" dirty="0" smtClean="0">
                <a:solidFill>
                  <a:srgbClr val="002060"/>
                </a:solidFill>
              </a:rPr>
              <a:t>रीतिकाल  </a:t>
            </a:r>
            <a:endParaRPr lang="hi-IN" sz="3000" dirty="0" smtClean="0">
              <a:solidFill>
                <a:srgbClr val="002060"/>
              </a:solidFill>
            </a:endParaRPr>
          </a:p>
          <a:p>
            <a:r>
              <a:rPr lang="hi-IN" sz="3000" dirty="0" smtClean="0">
                <a:solidFill>
                  <a:srgbClr val="002060"/>
                </a:solidFill>
              </a:rPr>
              <a:t> </a:t>
            </a:r>
            <a:r>
              <a:rPr lang="hi-IN" sz="3000" dirty="0" smtClean="0">
                <a:solidFill>
                  <a:srgbClr val="002060"/>
                </a:solidFill>
              </a:rPr>
              <a:t>- </a:t>
            </a:r>
            <a:r>
              <a:rPr lang="hi-IN" sz="2400" dirty="0" smtClean="0">
                <a:solidFill>
                  <a:srgbClr val="FF0000"/>
                </a:solidFill>
              </a:rPr>
              <a:t>रीतिकाल का नामकरण और परिस्थितियां</a:t>
            </a:r>
          </a:p>
          <a:p>
            <a:r>
              <a:rPr lang="hi-IN" sz="2400" dirty="0" smtClean="0">
                <a:solidFill>
                  <a:srgbClr val="FF0000"/>
                </a:solidFill>
              </a:rPr>
              <a:t> - रीतिकाल की सामन्य विशेषताएँ</a:t>
            </a:r>
          </a:p>
          <a:p>
            <a:r>
              <a:rPr lang="hi-IN" sz="2400" dirty="0">
                <a:solidFill>
                  <a:srgbClr val="FF0000"/>
                </a:solidFill>
              </a:rPr>
              <a:t> </a:t>
            </a:r>
            <a:r>
              <a:rPr lang="hi-IN" sz="2400" dirty="0" smtClean="0">
                <a:solidFill>
                  <a:srgbClr val="FF0000"/>
                </a:solidFill>
              </a:rPr>
              <a:t>- रितिबध्ध काव्य और रीतिमुक्त काव्य </a:t>
            </a:r>
          </a:p>
          <a:p>
            <a:r>
              <a:rPr lang="hi-IN" sz="2400" dirty="0" smtClean="0">
                <a:solidFill>
                  <a:srgbClr val="FF0000"/>
                </a:solidFill>
              </a:rPr>
              <a:t> - रीतिकालीन कवि-केशव </a:t>
            </a:r>
          </a:p>
          <a:p>
            <a:r>
              <a:rPr lang="hi-IN" sz="2400" dirty="0">
                <a:solidFill>
                  <a:srgbClr val="FF0000"/>
                </a:solidFill>
              </a:rPr>
              <a:t> </a:t>
            </a:r>
            <a:r>
              <a:rPr lang="hi-IN" sz="2400" dirty="0" smtClean="0">
                <a:solidFill>
                  <a:srgbClr val="FF0000"/>
                </a:solidFill>
              </a:rPr>
              <a:t>- रीतिकालीन कृति –घनान्दकवित्त  </a:t>
            </a:r>
          </a:p>
          <a:p>
            <a:r>
              <a:rPr lang="hi-IN" sz="2400" dirty="0" smtClean="0">
                <a:solidFill>
                  <a:srgbClr val="FF0000"/>
                </a:solidFill>
              </a:rPr>
              <a:t>  </a:t>
            </a:r>
            <a:r>
              <a:rPr lang="hi-IN" sz="1200" dirty="0" smtClean="0">
                <a:solidFill>
                  <a:srgbClr val="FF0000"/>
                </a:solidFill>
              </a:rPr>
              <a:t> </a:t>
            </a:r>
            <a:endParaRPr lang="hi-IN" sz="1200" dirty="0" smtClean="0">
              <a:solidFill>
                <a:srgbClr val="FF0000"/>
              </a:solidFill>
            </a:endParaRPr>
          </a:p>
          <a:p>
            <a:pPr algn="l"/>
            <a:r>
              <a:rPr lang="hi-IN" dirty="0" smtClean="0"/>
              <a:t/>
            </a:r>
            <a:br>
              <a:rPr lang="hi-IN" dirty="0" smtClean="0"/>
            </a:br>
            <a:endParaRPr lang="hi-IN" dirty="0" smtClean="0"/>
          </a:p>
        </p:txBody>
      </p:sp>
    </p:spTree>
    <p:extLst>
      <p:ext uri="{BB962C8B-B14F-4D97-AF65-F5344CB8AC3E}">
        <p14:creationId xmlns:p14="http://schemas.microsoft.com/office/powerpoint/2010/main" val="3231639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848600" cy="1447800"/>
          </a:xfrm>
        </p:spPr>
        <p:txBody>
          <a:bodyPr>
            <a:normAutofit/>
          </a:bodyPr>
          <a:lstStyle/>
          <a:p>
            <a:r>
              <a:rPr lang="hi-IN" dirty="0" smtClean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B.A.Sem</a:t>
            </a:r>
            <a:r>
              <a:rPr lang="en-US" sz="2800" dirty="0">
                <a:solidFill>
                  <a:srgbClr val="00B050"/>
                </a:solidFill>
              </a:rPr>
              <a:t> – IV</a:t>
            </a:r>
            <a:br>
              <a:rPr lang="en-US" sz="2800" dirty="0">
                <a:solidFill>
                  <a:srgbClr val="00B050"/>
                </a:solidFill>
              </a:rPr>
            </a:br>
            <a:r>
              <a:rPr lang="en-US" sz="2800" dirty="0">
                <a:solidFill>
                  <a:srgbClr val="00B050"/>
                </a:solidFill>
              </a:rPr>
              <a:t>paper Core – 213 </a:t>
            </a:r>
            <a:br>
              <a:rPr lang="en-US" sz="2800" dirty="0">
                <a:solidFill>
                  <a:srgbClr val="00B050"/>
                </a:solidFill>
              </a:rPr>
            </a:br>
            <a:r>
              <a:rPr lang="hi-IN" sz="2800" dirty="0">
                <a:solidFill>
                  <a:srgbClr val="00B050"/>
                </a:solidFill>
              </a:rPr>
              <a:t>मध्यकालीन हिन्दी कविता (</a:t>
            </a:r>
            <a:r>
              <a:rPr lang="hi-IN" sz="2800" dirty="0">
                <a:solidFill>
                  <a:schemeClr val="tx2"/>
                </a:solidFill>
              </a:rPr>
              <a:t>सगुण और </a:t>
            </a:r>
            <a:r>
              <a:rPr lang="hi-IN" sz="2800" dirty="0" smtClean="0">
                <a:solidFill>
                  <a:schemeClr val="tx2"/>
                </a:solidFill>
              </a:rPr>
              <a:t>रीतिकाल 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057400"/>
            <a:ext cx="7696200" cy="3581400"/>
          </a:xfrm>
        </p:spPr>
        <p:txBody>
          <a:bodyPr>
            <a:normAutofit/>
          </a:bodyPr>
          <a:lstStyle/>
          <a:p>
            <a:pPr algn="l"/>
            <a:r>
              <a:rPr lang="hi-IN" sz="3600" b="1" dirty="0" smtClean="0">
                <a:solidFill>
                  <a:srgbClr val="002060"/>
                </a:solidFill>
              </a:rPr>
              <a:t>            </a:t>
            </a:r>
            <a:r>
              <a:rPr lang="hi-IN" sz="2800" b="1" dirty="0" smtClean="0">
                <a:solidFill>
                  <a:srgbClr val="7030A0"/>
                </a:solidFill>
              </a:rPr>
              <a:t>यूनिट : I से IV    </a:t>
            </a:r>
            <a:endParaRPr lang="hi-IN" b="1" dirty="0" smtClean="0">
              <a:solidFill>
                <a:srgbClr val="7030A0"/>
              </a:solidFill>
            </a:endParaRPr>
          </a:p>
          <a:p>
            <a:pPr algn="l"/>
            <a:r>
              <a:rPr lang="hi-IN" sz="2400" dirty="0" smtClean="0">
                <a:solidFill>
                  <a:srgbClr val="7030A0"/>
                </a:solidFill>
              </a:rPr>
              <a:t> </a:t>
            </a:r>
            <a:r>
              <a:rPr lang="hi-IN" sz="2400" dirty="0" smtClean="0">
                <a:solidFill>
                  <a:srgbClr val="7030A0"/>
                </a:solidFill>
              </a:rPr>
              <a:t>        </a:t>
            </a:r>
            <a:r>
              <a:rPr lang="hi-IN" sz="2400" b="1" dirty="0" smtClean="0">
                <a:solidFill>
                  <a:srgbClr val="7030A0"/>
                </a:solidFill>
              </a:rPr>
              <a:t>सगुण भक्ति और रीतिकाव्य </a:t>
            </a:r>
          </a:p>
          <a:p>
            <a:pPr marL="342900" indent="-342900" algn="l">
              <a:buFontTx/>
              <a:buChar char="-"/>
            </a:pPr>
            <a:r>
              <a:rPr lang="hi-IN" sz="2000" b="1" dirty="0" smtClean="0">
                <a:solidFill>
                  <a:srgbClr val="FF0000"/>
                </a:solidFill>
              </a:rPr>
              <a:t>विनयपत्रिका के पद</a:t>
            </a:r>
          </a:p>
          <a:p>
            <a:pPr marL="342900" indent="-342900" algn="l">
              <a:buFontTx/>
              <a:buChar char="-"/>
            </a:pPr>
            <a:r>
              <a:rPr lang="hi-IN" sz="2000" b="1" dirty="0" smtClean="0">
                <a:solidFill>
                  <a:srgbClr val="FF0000"/>
                </a:solidFill>
              </a:rPr>
              <a:t>गीतावली के पद </a:t>
            </a:r>
          </a:p>
          <a:p>
            <a:pPr marL="342900" indent="-342900" algn="l">
              <a:buFontTx/>
              <a:buChar char="-"/>
            </a:pPr>
            <a:r>
              <a:rPr lang="hi-IN" sz="2000" b="1" dirty="0" smtClean="0">
                <a:solidFill>
                  <a:srgbClr val="FF0000"/>
                </a:solidFill>
              </a:rPr>
              <a:t>भ्रमरगीत के पद </a:t>
            </a:r>
          </a:p>
          <a:p>
            <a:pPr marL="342900" indent="-342900" algn="l">
              <a:buFontTx/>
              <a:buChar char="-"/>
            </a:pPr>
            <a:r>
              <a:rPr lang="hi-IN" sz="2000" b="1" dirty="0" smtClean="0">
                <a:solidFill>
                  <a:srgbClr val="FF0000"/>
                </a:solidFill>
              </a:rPr>
              <a:t>बिहारी के दोहे </a:t>
            </a:r>
          </a:p>
          <a:p>
            <a:pPr marL="342900" indent="-342900" algn="l">
              <a:buFontTx/>
              <a:buChar char="-"/>
            </a:pPr>
            <a:r>
              <a:rPr lang="hi-IN" sz="2000" b="1" dirty="0" smtClean="0">
                <a:solidFill>
                  <a:srgbClr val="FF0000"/>
                </a:solidFill>
              </a:rPr>
              <a:t>   </a:t>
            </a:r>
            <a:endParaRPr lang="hi-IN" sz="2000" b="1" dirty="0" smtClean="0">
              <a:solidFill>
                <a:srgbClr val="FF0000"/>
              </a:solidFill>
            </a:endParaRPr>
          </a:p>
          <a:p>
            <a:pPr algn="l"/>
            <a:r>
              <a:rPr lang="hi-IN" sz="2400" dirty="0" smtClean="0">
                <a:solidFill>
                  <a:srgbClr val="FF0000"/>
                </a:solidFill>
              </a:rPr>
              <a:t> </a:t>
            </a:r>
          </a:p>
          <a:p>
            <a:pPr algn="l"/>
            <a:endParaRPr lang="hi-IN" sz="1600" dirty="0" smtClean="0"/>
          </a:p>
          <a:p>
            <a:pPr marL="342900" indent="-342900" algn="l">
              <a:buFontTx/>
              <a:buChar char="-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144571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99</TotalTime>
  <Words>133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B.A.Sem – IV paper Core – 213  मध्यकालीन हिन्दी कविता (सगुण और रीतिकाल )  </vt:lpstr>
      <vt:lpstr> B.A.Sem – IV paper Core – 213  मध्यकालीन हिन्दी कविता (सगुण और रीतिकाल )</vt:lpstr>
      <vt:lpstr>  B.A.Sem – IV paper Core – 213  मध्यकालीन हिन्दी कविता (सगुण और रीतिकाल)</vt:lpstr>
      <vt:lpstr> B.A.Sem – IV paper Core – 213  मध्यकालीन हिन्दी कविता (सगुण और रीतिकाल 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B.A.Sem – 1 paper Core 102 आधुनिक हिन्दी कहानी</dc:title>
  <dc:creator>Aelik</dc:creator>
  <cp:lastModifiedBy>Aelik</cp:lastModifiedBy>
  <cp:revision>14</cp:revision>
  <dcterms:created xsi:type="dcterms:W3CDTF">2023-04-29T09:12:23Z</dcterms:created>
  <dcterms:modified xsi:type="dcterms:W3CDTF">2023-04-29T15:58:09Z</dcterms:modified>
</cp:coreProperties>
</file>