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B.A.Sem</a:t>
            </a:r>
            <a:r>
              <a:rPr lang="en-US" b="1" dirty="0" smtClean="0">
                <a:solidFill>
                  <a:srgbClr val="00B050"/>
                </a:solidFill>
              </a:rPr>
              <a:t> – IV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hi-IN" b="1" dirty="0" smtClean="0">
                <a:solidFill>
                  <a:srgbClr val="00B050"/>
                </a:solidFill>
              </a:rPr>
              <a:t>पेपर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Core – 213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hi-IN" b="1" dirty="0" smtClean="0">
                <a:solidFill>
                  <a:srgbClr val="00B050"/>
                </a:solidFill>
              </a:rPr>
              <a:t>मध्यकालीन हिन्दी कविता (</a:t>
            </a:r>
            <a:r>
              <a:rPr lang="hi-IN" b="1" dirty="0" smtClean="0">
                <a:solidFill>
                  <a:schemeClr val="accent2"/>
                </a:solidFill>
              </a:rPr>
              <a:t>सगुण और रीतिकाल </a:t>
            </a:r>
            <a:r>
              <a:rPr lang="hi-IN" b="1" dirty="0" smtClean="0">
                <a:solidFill>
                  <a:srgbClr val="00B050"/>
                </a:solidFill>
              </a:rPr>
              <a:t>)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hi-IN" b="1" dirty="0" smtClean="0">
                <a:solidFill>
                  <a:srgbClr val="00B050"/>
                </a:solidFill>
              </a:rPr>
              <a:t>  </a:t>
            </a:r>
            <a:r>
              <a:rPr lang="en-US" b="1" dirty="0" smtClean="0">
                <a:solidFill>
                  <a:srgbClr val="00B050"/>
                </a:solidFill>
              </a:rPr>
              <a:t>        </a:t>
            </a:r>
            <a:r>
              <a:rPr lang="hi-IN" b="1" dirty="0" smtClean="0">
                <a:solidFill>
                  <a:srgbClr val="00B050"/>
                </a:solidFill>
              </a:rPr>
              <a:t>प्रा.डी.एस.चौधरी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696200" cy="3733800"/>
          </a:xfrm>
        </p:spPr>
        <p:txBody>
          <a:bodyPr>
            <a:normAutofit lnSpcReduction="10000"/>
          </a:bodyPr>
          <a:lstStyle/>
          <a:p>
            <a:pPr algn="ctr"/>
            <a:r>
              <a:rPr lang="hi-IN" sz="2600" b="1" dirty="0" smtClean="0"/>
              <a:t> </a:t>
            </a:r>
            <a:r>
              <a:rPr lang="hi-IN" sz="2800" b="1" dirty="0" smtClean="0"/>
              <a:t> </a:t>
            </a:r>
            <a:r>
              <a:rPr lang="hi-IN" sz="3200" b="1" dirty="0" smtClean="0">
                <a:solidFill>
                  <a:srgbClr val="7030A0"/>
                </a:solidFill>
              </a:rPr>
              <a:t>यूनिट -१ </a:t>
            </a:r>
          </a:p>
          <a:p>
            <a:pPr algn="ctr"/>
            <a:r>
              <a:rPr lang="hi-IN" sz="2800" b="1" dirty="0" smtClean="0">
                <a:solidFill>
                  <a:srgbClr val="7030A0"/>
                </a:solidFill>
              </a:rPr>
              <a:t>-रामभक्ति शाखा   </a:t>
            </a:r>
            <a:r>
              <a:rPr lang="hi-IN" sz="1600" b="1" dirty="0" smtClean="0">
                <a:solidFill>
                  <a:srgbClr val="7030A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 </a:t>
            </a:r>
            <a:r>
              <a:rPr lang="hi-IN" sz="2400" b="1" dirty="0" smtClean="0">
                <a:solidFill>
                  <a:srgbClr val="FF0000"/>
                </a:solidFill>
              </a:rPr>
              <a:t>रामभक्ति का स्वरूप और उसकी विशेषताएँ   </a:t>
            </a:r>
          </a:p>
          <a:p>
            <a:pPr algn="l"/>
            <a:r>
              <a:rPr lang="hi-IN" sz="2400" b="1" dirty="0">
                <a:solidFill>
                  <a:srgbClr val="FF0000"/>
                </a:solidFill>
              </a:rPr>
              <a:t> </a:t>
            </a:r>
            <a:r>
              <a:rPr lang="hi-IN" sz="2400" b="1" dirty="0" smtClean="0">
                <a:solidFill>
                  <a:srgbClr val="FF0000"/>
                </a:solidFill>
              </a:rPr>
              <a:t>- रामभक्ति काव्य की प्रवुत्तियाँ </a:t>
            </a:r>
          </a:p>
          <a:p>
            <a:pPr algn="l"/>
            <a:r>
              <a:rPr lang="hi-IN" sz="2400" b="1" dirty="0">
                <a:solidFill>
                  <a:srgbClr val="FF0000"/>
                </a:solidFill>
              </a:rPr>
              <a:t> </a:t>
            </a:r>
            <a:r>
              <a:rPr lang="hi-IN" sz="2400" b="1" dirty="0" smtClean="0">
                <a:solidFill>
                  <a:srgbClr val="FF0000"/>
                </a:solidFill>
              </a:rPr>
              <a:t>- रामभक्ति काव्य क्र प्रमुख कवि एवं कृतियाँ </a:t>
            </a:r>
          </a:p>
          <a:p>
            <a:pPr marL="342900" indent="-342900" algn="l">
              <a:buFontTx/>
              <a:buChar char="-"/>
            </a:pPr>
            <a:r>
              <a:rPr lang="hi-IN" sz="2400" b="1" dirty="0">
                <a:solidFill>
                  <a:srgbClr val="FF0000"/>
                </a:solidFill>
              </a:rPr>
              <a:t> </a:t>
            </a:r>
            <a:r>
              <a:rPr lang="hi-IN" sz="2400" b="1" dirty="0" smtClean="0">
                <a:solidFill>
                  <a:srgbClr val="FF0000"/>
                </a:solidFill>
              </a:rPr>
              <a:t>रामानंद </a:t>
            </a:r>
            <a:r>
              <a:rPr lang="hi-IN" sz="2400" b="1" dirty="0" smtClean="0">
                <a:solidFill>
                  <a:srgbClr val="FF0000"/>
                </a:solidFill>
              </a:rPr>
              <a:t> </a:t>
            </a:r>
            <a:endParaRPr lang="hi-IN" sz="2400" b="1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400" b="1" dirty="0">
                <a:solidFill>
                  <a:srgbClr val="FF0000"/>
                </a:solidFill>
              </a:rPr>
              <a:t> </a:t>
            </a:r>
            <a:r>
              <a:rPr lang="hi-IN" sz="2400" b="1" dirty="0" smtClean="0">
                <a:solidFill>
                  <a:srgbClr val="FF0000"/>
                </a:solidFill>
              </a:rPr>
              <a:t>नाभादास </a:t>
            </a:r>
            <a:r>
              <a:rPr lang="hi-IN" sz="2400" b="1" dirty="0" smtClean="0">
                <a:solidFill>
                  <a:srgbClr val="FF0000"/>
                </a:solidFill>
              </a:rPr>
              <a:t>  </a:t>
            </a:r>
            <a:endParaRPr lang="hi-IN" sz="1800" b="1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b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371600"/>
          </a:xfrm>
        </p:spPr>
        <p:txBody>
          <a:bodyPr>
            <a:normAutofit/>
          </a:bodyPr>
          <a:lstStyle/>
          <a:p>
            <a:pPr algn="ctr"/>
            <a:r>
              <a:rPr lang="hi-IN" dirty="0" smtClean="0">
                <a:solidFill>
                  <a:schemeClr val="accent2"/>
                </a:solidFill>
              </a:rPr>
              <a:t> </a:t>
            </a:r>
            <a:r>
              <a:rPr lang="hi-IN" sz="3600" b="1" dirty="0" smtClean="0">
                <a:solidFill>
                  <a:srgbClr val="00B050"/>
                </a:solidFill>
              </a:rPr>
              <a:t>यूनिट-२ </a:t>
            </a:r>
            <a:br>
              <a:rPr lang="hi-IN" sz="3600" b="1" dirty="0" smtClean="0">
                <a:solidFill>
                  <a:srgbClr val="00B050"/>
                </a:solidFill>
              </a:rPr>
            </a:br>
            <a:r>
              <a:rPr lang="hi-IN" sz="3600" b="1" dirty="0" smtClean="0">
                <a:solidFill>
                  <a:srgbClr val="00B050"/>
                </a:solidFill>
              </a:rPr>
              <a:t>कृष्ण भक्ति शाखा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572000"/>
          </a:xfrm>
        </p:spPr>
        <p:txBody>
          <a:bodyPr>
            <a:normAutofit/>
          </a:bodyPr>
          <a:lstStyle/>
          <a:p>
            <a:pPr algn="ctr"/>
            <a:endParaRPr lang="hi-IN" sz="3200" dirty="0" smtClean="0">
              <a:solidFill>
                <a:srgbClr val="002060"/>
              </a:solidFill>
            </a:endParaRP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कृष्णभक्ति काव्य की प्रवुत्तियाँ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अष्टछाप के प्रमुख कवि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सूरदास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नंददास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कृष्णभक्ति काव्य की प्रमुख </a:t>
            </a:r>
            <a:r>
              <a:rPr lang="hi-IN" sz="2600" dirty="0" smtClean="0">
                <a:solidFill>
                  <a:srgbClr val="FF0000"/>
                </a:solidFill>
              </a:rPr>
              <a:t>कवि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सूरदास रसखान      </a:t>
            </a:r>
            <a:endParaRPr lang="hi-IN" sz="2600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200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200" dirty="0" smtClean="0">
                <a:solidFill>
                  <a:srgbClr val="FF0000"/>
                </a:solidFill>
              </a:rPr>
              <a:t>  </a:t>
            </a:r>
          </a:p>
          <a:p>
            <a:pPr algn="l"/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/>
              <a:t/>
            </a:r>
            <a:br>
              <a:rPr lang="hi-IN" dirty="0"/>
            </a:br>
            <a:r>
              <a:rPr lang="hi-IN" sz="3600" b="1" dirty="0" smtClean="0">
                <a:solidFill>
                  <a:srgbClr val="00B050"/>
                </a:solidFill>
              </a:rPr>
              <a:t>यूनिट ३</a:t>
            </a:r>
            <a:r>
              <a:rPr lang="hi-IN" sz="3600" b="1" dirty="0">
                <a:solidFill>
                  <a:srgbClr val="00B050"/>
                </a:solidFill>
              </a:rPr>
              <a:t/>
            </a:r>
            <a:br>
              <a:rPr lang="hi-IN" sz="3600" b="1" dirty="0">
                <a:solidFill>
                  <a:srgbClr val="00B050"/>
                </a:solidFill>
              </a:rPr>
            </a:br>
            <a:r>
              <a:rPr lang="hi-IN" sz="3600" b="1" dirty="0" smtClean="0">
                <a:solidFill>
                  <a:srgbClr val="00B050"/>
                </a:solidFill>
              </a:rPr>
              <a:t>रीतिकाल : अध्ययन  </a:t>
            </a:r>
            <a:r>
              <a:rPr lang="hi-IN" dirty="0">
                <a:solidFill>
                  <a:srgbClr val="002060"/>
                </a:solidFill>
              </a:rPr>
              <a:t/>
            </a:r>
            <a:br>
              <a:rPr lang="hi-IN" dirty="0">
                <a:solidFill>
                  <a:srgbClr val="002060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4114801"/>
          </a:xfrm>
        </p:spPr>
        <p:txBody>
          <a:bodyPr>
            <a:normAutofit/>
          </a:bodyPr>
          <a:lstStyle/>
          <a:p>
            <a:pPr algn="ctr"/>
            <a:r>
              <a:rPr lang="hi-IN" sz="3000" dirty="0" smtClean="0">
                <a:solidFill>
                  <a:srgbClr val="002060"/>
                </a:solidFill>
              </a:rPr>
              <a:t> </a:t>
            </a:r>
            <a:endParaRPr lang="hi-IN" sz="3000" dirty="0" smtClean="0">
              <a:solidFill>
                <a:srgbClr val="002060"/>
              </a:solidFill>
            </a:endParaRPr>
          </a:p>
          <a:p>
            <a:r>
              <a:rPr lang="hi-IN" sz="3000" b="1" dirty="0" smtClean="0">
                <a:solidFill>
                  <a:srgbClr val="002060"/>
                </a:solidFill>
              </a:rPr>
              <a:t> </a:t>
            </a:r>
            <a:r>
              <a:rPr lang="hi-IN" sz="3000" b="1" dirty="0" smtClean="0">
                <a:solidFill>
                  <a:srgbClr val="002060"/>
                </a:solidFill>
              </a:rPr>
              <a:t>  </a:t>
            </a:r>
            <a:r>
              <a:rPr lang="hi-IN" sz="2400" b="1" dirty="0" smtClean="0">
                <a:solidFill>
                  <a:srgbClr val="FF0000"/>
                </a:solidFill>
              </a:rPr>
              <a:t>रीतिकाल </a:t>
            </a:r>
            <a:r>
              <a:rPr lang="hi-IN" sz="2400" b="1" dirty="0" smtClean="0">
                <a:solidFill>
                  <a:srgbClr val="FF0000"/>
                </a:solidFill>
              </a:rPr>
              <a:t>का </a:t>
            </a:r>
            <a:r>
              <a:rPr lang="hi-IN" sz="2400" b="1" dirty="0" smtClean="0">
                <a:solidFill>
                  <a:srgbClr val="FF0000"/>
                </a:solidFill>
              </a:rPr>
              <a:t>नामकरण,प्रवुतियाँ </a:t>
            </a:r>
            <a:endParaRPr lang="hi-IN" sz="2400" b="1" dirty="0" smtClean="0">
              <a:solidFill>
                <a:srgbClr val="FF0000"/>
              </a:solidFill>
            </a:endParaRPr>
          </a:p>
          <a:p>
            <a:r>
              <a:rPr lang="hi-IN" sz="2400" b="1" dirty="0" smtClean="0">
                <a:solidFill>
                  <a:srgbClr val="FF0000"/>
                </a:solidFill>
              </a:rPr>
              <a:t> - रीतिकाल की सामन्य विशेषताएँ</a:t>
            </a:r>
          </a:p>
          <a:p>
            <a:r>
              <a:rPr lang="hi-IN" sz="2400" b="1" dirty="0">
                <a:solidFill>
                  <a:srgbClr val="FF0000"/>
                </a:solidFill>
              </a:rPr>
              <a:t> </a:t>
            </a:r>
            <a:r>
              <a:rPr lang="hi-IN" sz="2400" b="1" dirty="0" smtClean="0">
                <a:solidFill>
                  <a:srgbClr val="FF0000"/>
                </a:solidFill>
              </a:rPr>
              <a:t>- रितिबध्ध काव्य और रीतिमुक्त काव्य </a:t>
            </a:r>
          </a:p>
          <a:p>
            <a:r>
              <a:rPr lang="hi-IN" sz="2400" b="1" dirty="0" smtClean="0">
                <a:solidFill>
                  <a:srgbClr val="FF0000"/>
                </a:solidFill>
              </a:rPr>
              <a:t> - रीतिकालीन </a:t>
            </a:r>
            <a:r>
              <a:rPr lang="hi-IN" sz="2400" b="1" dirty="0" smtClean="0">
                <a:solidFill>
                  <a:srgbClr val="FF0000"/>
                </a:solidFill>
              </a:rPr>
              <a:t>कवि बिहारी  </a:t>
            </a:r>
            <a:endParaRPr lang="hi-IN" sz="2400" b="1" dirty="0" smtClean="0">
              <a:solidFill>
                <a:srgbClr val="FF0000"/>
              </a:solidFill>
            </a:endParaRPr>
          </a:p>
          <a:p>
            <a:r>
              <a:rPr lang="hi-IN" sz="2400" b="1" dirty="0">
                <a:solidFill>
                  <a:srgbClr val="FF0000"/>
                </a:solidFill>
              </a:rPr>
              <a:t> </a:t>
            </a:r>
            <a:r>
              <a:rPr lang="hi-IN" sz="2400" b="1" dirty="0" smtClean="0">
                <a:solidFill>
                  <a:srgbClr val="FF0000"/>
                </a:solidFill>
              </a:rPr>
              <a:t>- </a:t>
            </a:r>
            <a:r>
              <a:rPr lang="hi-IN" sz="2400" b="1" dirty="0" smtClean="0">
                <a:solidFill>
                  <a:srgbClr val="FF0000"/>
                </a:solidFill>
              </a:rPr>
              <a:t>कवि देव   </a:t>
            </a:r>
            <a:endParaRPr lang="hi-IN" sz="2400" b="1" dirty="0" smtClean="0">
              <a:solidFill>
                <a:srgbClr val="FF0000"/>
              </a:solidFill>
            </a:endParaRPr>
          </a:p>
          <a:p>
            <a:r>
              <a:rPr lang="hi-IN" sz="2400" b="1" dirty="0" smtClean="0">
                <a:solidFill>
                  <a:srgbClr val="FF0000"/>
                </a:solidFill>
              </a:rPr>
              <a:t>  </a:t>
            </a:r>
            <a:r>
              <a:rPr lang="hi-IN" sz="1200" b="1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848600" cy="1447800"/>
          </a:xfrm>
        </p:spPr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B.A.Sem</a:t>
            </a:r>
            <a:r>
              <a:rPr lang="en-US" sz="2800" dirty="0">
                <a:solidFill>
                  <a:srgbClr val="00B050"/>
                </a:solidFill>
              </a:rPr>
              <a:t> – IV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paper Core – 213 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hi-IN" sz="2800" dirty="0">
                <a:solidFill>
                  <a:srgbClr val="00B050"/>
                </a:solidFill>
              </a:rPr>
              <a:t>मध्यकालीन हिन्दी कविता (</a:t>
            </a:r>
            <a:r>
              <a:rPr lang="hi-IN" sz="2800" dirty="0">
                <a:solidFill>
                  <a:schemeClr val="tx2"/>
                </a:solidFill>
              </a:rPr>
              <a:t>सगुण और </a:t>
            </a:r>
            <a:r>
              <a:rPr lang="hi-IN" sz="2800" dirty="0" smtClean="0">
                <a:solidFill>
                  <a:schemeClr val="tx2"/>
                </a:solidFill>
              </a:rPr>
              <a:t>रीतिकाल 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696200" cy="39624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       </a:t>
            </a:r>
            <a:r>
              <a:rPr lang="hi-IN" sz="4300" b="1" dirty="0" smtClean="0">
                <a:solidFill>
                  <a:srgbClr val="7030A0"/>
                </a:solidFill>
              </a:rPr>
              <a:t>यूनिट : I से IV    </a:t>
            </a:r>
            <a:endParaRPr lang="hi-IN" sz="2200" b="1" dirty="0" smtClean="0">
              <a:solidFill>
                <a:srgbClr val="7030A0"/>
              </a:solidFill>
            </a:endParaRPr>
          </a:p>
          <a:p>
            <a:pPr algn="l"/>
            <a:r>
              <a:rPr lang="hi-IN" sz="3900" b="1" dirty="0" smtClean="0">
                <a:solidFill>
                  <a:srgbClr val="7030A0"/>
                </a:solidFill>
              </a:rPr>
              <a:t>         सगुण भक्ति और </a:t>
            </a:r>
            <a:r>
              <a:rPr lang="hi-IN" sz="3900" b="1" dirty="0" smtClean="0">
                <a:solidFill>
                  <a:srgbClr val="7030A0"/>
                </a:solidFill>
              </a:rPr>
              <a:t>रीतिकाव्य</a:t>
            </a:r>
          </a:p>
          <a:p>
            <a:pPr algn="l"/>
            <a:r>
              <a:rPr lang="hi-IN" sz="3900" b="1" dirty="0" smtClean="0">
                <a:solidFill>
                  <a:srgbClr val="7030A0"/>
                </a:solidFill>
              </a:rPr>
              <a:t> </a:t>
            </a:r>
            <a:endParaRPr lang="hi-IN" sz="3900" b="1" dirty="0" smtClean="0">
              <a:solidFill>
                <a:srgbClr val="7030A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3900" b="1" dirty="0" smtClean="0">
                <a:solidFill>
                  <a:srgbClr val="FF0000"/>
                </a:solidFill>
              </a:rPr>
              <a:t>विनयपत्रिका के पद</a:t>
            </a:r>
          </a:p>
          <a:p>
            <a:pPr marL="342900" indent="-342900" algn="l">
              <a:buFontTx/>
              <a:buChar char="-"/>
            </a:pPr>
            <a:r>
              <a:rPr lang="hi-IN" sz="3900" b="1" dirty="0" smtClean="0">
                <a:solidFill>
                  <a:srgbClr val="FF0000"/>
                </a:solidFill>
              </a:rPr>
              <a:t>केशव के  </a:t>
            </a:r>
            <a:endParaRPr lang="hi-IN" sz="3900" b="1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3900" b="1" dirty="0" smtClean="0">
                <a:solidFill>
                  <a:srgbClr val="FF0000"/>
                </a:solidFill>
              </a:rPr>
              <a:t>मीराबाई के पद </a:t>
            </a:r>
            <a:endParaRPr lang="hi-IN" sz="3900" b="1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3900" b="1" dirty="0" smtClean="0">
                <a:solidFill>
                  <a:srgbClr val="FF0000"/>
                </a:solidFill>
              </a:rPr>
              <a:t>घनानंद के पद </a:t>
            </a:r>
            <a:endParaRPr lang="hi-IN" sz="3900" b="1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b="1" dirty="0" smtClean="0">
                <a:solidFill>
                  <a:srgbClr val="FF0000"/>
                </a:solidFill>
              </a:rPr>
              <a:t>   </a:t>
            </a:r>
          </a:p>
          <a:p>
            <a:pPr algn="l"/>
            <a:r>
              <a:rPr lang="hi-IN" sz="24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112</TotalTime>
  <Words>115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B.A.Sem – IV पेपर  Core – 213  मध्यकालीन हिन्दी कविता (सगुण और रीतिकाल )           प्रा.डी.एस.चौधरी </vt:lpstr>
      <vt:lpstr> यूनिट-२  कृष्ण भक्ति शाखा </vt:lpstr>
      <vt:lpstr>   यूनिट ३ रीतिकाल : अध्ययन   </vt:lpstr>
      <vt:lpstr> B.A.Sem – IV paper Core – 213  मध्यकालीन हिन्दी कविता (सगुण और रीतिकाल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16</cp:revision>
  <dcterms:created xsi:type="dcterms:W3CDTF">2023-04-29T09:12:23Z</dcterms:created>
  <dcterms:modified xsi:type="dcterms:W3CDTF">2023-05-01T06:34:03Z</dcterms:modified>
</cp:coreProperties>
</file>