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22098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B.A.Sem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–</a:t>
            </a:r>
            <a:r>
              <a:rPr lang="en-US" sz="3600" dirty="0">
                <a:solidFill>
                  <a:srgbClr val="FF0000"/>
                </a:solidFill>
              </a:rPr>
              <a:t>V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paper Core </a:t>
            </a:r>
            <a:r>
              <a:rPr lang="en-US" sz="3600" dirty="0" smtClean="0">
                <a:solidFill>
                  <a:srgbClr val="FF0000"/>
                </a:solidFill>
              </a:rPr>
              <a:t>302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hi-IN" sz="3600" dirty="0" smtClean="0">
                <a:solidFill>
                  <a:srgbClr val="FF0000"/>
                </a:solidFill>
              </a:rPr>
              <a:t>हिन्दी भाषा और लिपि 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696200" cy="3733800"/>
          </a:xfrm>
        </p:spPr>
        <p:txBody>
          <a:bodyPr>
            <a:normAutofit/>
          </a:bodyPr>
          <a:lstStyle/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यूनिट १    </a:t>
            </a:r>
            <a:endParaRPr lang="hi-IN" sz="2800" b="1" dirty="0" smtClean="0">
              <a:solidFill>
                <a:srgbClr val="002060"/>
              </a:solidFill>
            </a:endParaRPr>
          </a:p>
          <a:p>
            <a:pPr algn="ctr"/>
            <a:r>
              <a:rPr lang="hi-IN" sz="2400" b="1" dirty="0" smtClean="0">
                <a:solidFill>
                  <a:srgbClr val="002060"/>
                </a:solidFill>
              </a:rPr>
              <a:t>: </a:t>
            </a:r>
            <a:r>
              <a:rPr lang="hi-IN" sz="2400" b="1" dirty="0" smtClean="0">
                <a:solidFill>
                  <a:srgbClr val="002060"/>
                </a:solidFill>
              </a:rPr>
              <a:t>भाषा और भाषा परिवार </a:t>
            </a:r>
            <a:r>
              <a:rPr lang="hi-IN" sz="2400" b="1" dirty="0" smtClean="0">
                <a:solidFill>
                  <a:srgbClr val="002060"/>
                </a:solidFill>
              </a:rPr>
              <a:t>  </a:t>
            </a:r>
            <a:r>
              <a:rPr lang="hi-IN" sz="2000" b="1" dirty="0" smtClean="0">
                <a:solidFill>
                  <a:srgbClr val="002060"/>
                </a:solidFill>
              </a:rPr>
              <a:t> </a:t>
            </a:r>
            <a:endParaRPr lang="hi-IN" sz="2000" b="1" dirty="0" smtClean="0">
              <a:solidFill>
                <a:srgbClr val="00206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भाषा की परिभाषा .स्वरूप एवं लक्षण  </a:t>
            </a:r>
            <a:endParaRPr lang="hi-IN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भारोपीय परिवार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द्रविड़ परिवार : तमिल,तेलुगु.मलयालम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chemeClr val="tx1"/>
                </a:solidFill>
              </a:rPr>
              <a:t>कन्नड़ भाषा  </a:t>
            </a:r>
            <a:endParaRPr lang="hi-IN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  <a:endParaRPr lang="hi-IN" sz="18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905000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B.A.Sem</a:t>
            </a:r>
            <a:r>
              <a:rPr lang="en-US" sz="3600" dirty="0">
                <a:solidFill>
                  <a:srgbClr val="FF0000"/>
                </a:solidFill>
              </a:rPr>
              <a:t> –V 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paper Core 302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hi-IN" sz="3600" dirty="0">
                <a:solidFill>
                  <a:srgbClr val="FF0000"/>
                </a:solidFill>
              </a:rPr>
              <a:t>हिन्दी भाषा और लिपि  </a:t>
            </a:r>
            <a:r>
              <a:rPr lang="hi-IN" sz="3600" dirty="0" smtClean="0">
                <a:solidFill>
                  <a:schemeClr val="accent2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8100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यूनिट </a:t>
            </a:r>
            <a:r>
              <a:rPr lang="hi-IN" sz="2800" dirty="0">
                <a:solidFill>
                  <a:srgbClr val="0070C0"/>
                </a:solidFill>
              </a:rPr>
              <a:t>:</a:t>
            </a:r>
            <a:r>
              <a:rPr lang="hi-IN" sz="2800" dirty="0" smtClean="0">
                <a:solidFill>
                  <a:srgbClr val="0070C0"/>
                </a:solidFill>
              </a:rPr>
              <a:t> २</a:t>
            </a:r>
          </a:p>
          <a:p>
            <a:pPr algn="ctr"/>
            <a:r>
              <a:rPr lang="hi-IN" sz="2800" dirty="0" smtClean="0">
                <a:solidFill>
                  <a:srgbClr val="0070C0"/>
                </a:solidFill>
              </a:rPr>
              <a:t>भारतीय आर्य भाषाएँ     </a:t>
            </a:r>
            <a:endParaRPr lang="hi-IN" sz="2800" dirty="0" smtClean="0">
              <a:solidFill>
                <a:srgbClr val="0070C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प्राचीन एवं मध्यकालीन भारतीय आर्य भाषाएँ  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आधुनिक  भारतीय आर्य भाषाएँ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हिन्दी की उपभाषाएँ और बोलियाँ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हिन्दी ,गुजराती ,मराठी, पंजाबी,पहाड़ी हिन्दी ,पूर्वी हिन्दी </a:t>
            </a:r>
            <a:endParaRPr lang="hi-IN" sz="2000" dirty="0" smtClean="0"/>
          </a:p>
          <a:p>
            <a:pPr marL="342900" indent="-342900" algn="l">
              <a:buFontTx/>
              <a:buChar char="-"/>
            </a:pPr>
            <a:r>
              <a:rPr lang="hi-IN" sz="2000" dirty="0" smtClean="0"/>
              <a:t> असमी ,</a:t>
            </a:r>
            <a:endParaRPr lang="hi-IN" sz="2000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8288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B.A.Sem</a:t>
            </a:r>
            <a:r>
              <a:rPr lang="en-US" sz="3200" dirty="0">
                <a:solidFill>
                  <a:srgbClr val="FF0000"/>
                </a:solidFill>
              </a:rPr>
              <a:t> –V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paper Core 302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हिन्दी भाषा और लिपि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09800"/>
            <a:ext cx="7162800" cy="43434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यूनिट ३</a:t>
            </a:r>
          </a:p>
          <a:p>
            <a:pPr algn="ctr"/>
            <a:r>
              <a:rPr lang="hi-IN" sz="2800" dirty="0" smtClean="0">
                <a:solidFill>
                  <a:srgbClr val="002060"/>
                </a:solidFill>
              </a:rPr>
              <a:t>हिन्दी का विकास   </a:t>
            </a:r>
            <a:endParaRPr lang="hi-IN" sz="2800" dirty="0" smtClean="0">
              <a:solidFill>
                <a:srgbClr val="002060"/>
              </a:solidFill>
            </a:endParaRPr>
          </a:p>
          <a:p>
            <a:pPr algn="l"/>
            <a:r>
              <a:rPr lang="hi-IN" dirty="0"/>
              <a:t> </a:t>
            </a:r>
            <a:r>
              <a:rPr lang="hi-IN" dirty="0" smtClean="0"/>
              <a:t>- हिन्दी शब्द-समूह </a:t>
            </a:r>
            <a:endParaRPr lang="hi-IN" sz="2200" dirty="0"/>
          </a:p>
          <a:p>
            <a:pPr algn="l"/>
            <a:r>
              <a:rPr lang="hi-IN" sz="2200" dirty="0" smtClean="0"/>
              <a:t> </a:t>
            </a:r>
            <a:r>
              <a:rPr lang="hi-IN" sz="2200" dirty="0" smtClean="0"/>
              <a:t>-  हिन्दी का विकास और नामकरण  </a:t>
            </a:r>
            <a:endParaRPr lang="hi-IN" sz="2200" dirty="0" smtClean="0"/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-  हिन्दी,उर्दू,हिन्दुस्तानी </a:t>
            </a:r>
          </a:p>
          <a:p>
            <a:pPr algn="l"/>
            <a:r>
              <a:rPr lang="hi-IN" sz="2200" dirty="0"/>
              <a:t> </a:t>
            </a:r>
            <a:r>
              <a:rPr lang="hi-IN" sz="2200" dirty="0" smtClean="0"/>
              <a:t>-  खड़ीबोली का विकास ,खरोष्ठी लिपि  </a:t>
            </a:r>
            <a:endParaRPr lang="hi-IN" sz="2200" dirty="0" smtClean="0"/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8288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B.A.Sem</a:t>
            </a:r>
            <a:r>
              <a:rPr lang="en-US" sz="3200" dirty="0">
                <a:solidFill>
                  <a:srgbClr val="FF0000"/>
                </a:solidFill>
              </a:rPr>
              <a:t> –V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paper Core 302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hi-IN" sz="3200" dirty="0">
                <a:solidFill>
                  <a:srgbClr val="FF0000"/>
                </a:solidFill>
              </a:rPr>
              <a:t>हिन्दी भाषा और लिपि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696200" cy="35052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यूनिट ४ </a:t>
            </a:r>
          </a:p>
          <a:p>
            <a:pPr algn="l"/>
            <a:r>
              <a:rPr lang="hi-IN" sz="2800" b="1" dirty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          </a:t>
            </a:r>
            <a:r>
              <a:rPr lang="hi-IN" sz="2800" b="1" dirty="0" smtClean="0">
                <a:solidFill>
                  <a:srgbClr val="002060"/>
                </a:solidFill>
              </a:rPr>
              <a:t>  देवनागरी लिपि    </a:t>
            </a:r>
            <a:endParaRPr lang="hi-IN" b="1" dirty="0" smtClean="0">
              <a:solidFill>
                <a:srgbClr val="002060"/>
              </a:solidFill>
            </a:endParaRPr>
          </a:p>
          <a:p>
            <a:pPr algn="l"/>
            <a:r>
              <a:rPr lang="hi-IN" sz="2400" dirty="0" smtClean="0"/>
              <a:t> - </a:t>
            </a:r>
            <a:r>
              <a:rPr lang="hi-IN" sz="2400" dirty="0" smtClean="0"/>
              <a:t>देवनागरी लिपि का विकास  </a:t>
            </a:r>
            <a:endParaRPr lang="hi-IN" sz="2400" dirty="0" smtClean="0"/>
          </a:p>
          <a:p>
            <a:pPr algn="l"/>
            <a:r>
              <a:rPr lang="hi-IN" sz="2400" dirty="0"/>
              <a:t> </a:t>
            </a:r>
            <a:r>
              <a:rPr lang="hi-IN" sz="2400" dirty="0" smtClean="0"/>
              <a:t>- </a:t>
            </a:r>
            <a:r>
              <a:rPr lang="hi-IN" sz="2400" dirty="0" smtClean="0"/>
              <a:t>देवनागरी लिपि की वैज्ञानिकता  </a:t>
            </a:r>
            <a:endParaRPr lang="hi-IN" sz="2400" dirty="0" smtClean="0"/>
          </a:p>
          <a:p>
            <a:pPr algn="l"/>
            <a:r>
              <a:rPr lang="hi-IN" sz="2400" dirty="0"/>
              <a:t> </a:t>
            </a:r>
            <a:r>
              <a:rPr lang="hi-IN" sz="2400" smtClean="0"/>
              <a:t>- </a:t>
            </a:r>
            <a:r>
              <a:rPr lang="hi-IN" sz="2400" smtClean="0"/>
              <a:t>हिन्दी वर्तनी के नियम  </a:t>
            </a:r>
            <a:endParaRPr lang="hi-IN" sz="2400" dirty="0" smtClean="0"/>
          </a:p>
          <a:p>
            <a:pPr algn="l"/>
            <a:r>
              <a:rPr lang="hi-IN" sz="2400" dirty="0" smtClean="0"/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104</TotalTime>
  <Words>123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B.A.Sem –V  paper Core 302 हिन्दी भाषा और लिपि   </vt:lpstr>
      <vt:lpstr>B.A.Sem –V  paper Core 302 हिन्दी भाषा और लिपि   </vt:lpstr>
      <vt:lpstr>B.A.Sem –V  paper Core 302 हिन्दी भाषा और लिपि  </vt:lpstr>
      <vt:lpstr>B.A.Sem –V  paper Core 302 हिन्दी भाषा और लिपि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15</cp:revision>
  <dcterms:created xsi:type="dcterms:W3CDTF">2023-04-29T09:12:23Z</dcterms:created>
  <dcterms:modified xsi:type="dcterms:W3CDTF">2023-04-29T15:05:03Z</dcterms:modified>
</cp:coreProperties>
</file>