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22098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B.A.Sem</a:t>
            </a:r>
            <a:r>
              <a:rPr lang="en-US" sz="3600" dirty="0" smtClean="0">
                <a:solidFill>
                  <a:srgbClr val="FF0000"/>
                </a:solidFill>
              </a:rPr>
              <a:t> –</a:t>
            </a:r>
            <a:r>
              <a:rPr lang="en-US" sz="3600" dirty="0">
                <a:solidFill>
                  <a:srgbClr val="FF0000"/>
                </a:solidFill>
              </a:rPr>
              <a:t>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पेपर -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Core 302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हिन्दी भाषा और </a:t>
            </a:r>
            <a:r>
              <a:rPr lang="hi-IN" sz="3600" dirty="0" smtClean="0">
                <a:solidFill>
                  <a:srgbClr val="FF0000"/>
                </a:solidFill>
              </a:rPr>
              <a:t>लिपि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:- </a:t>
            </a:r>
            <a:r>
              <a:rPr lang="hi-IN" sz="3600" dirty="0" smtClean="0">
                <a:solidFill>
                  <a:srgbClr val="FF0000"/>
                </a:solidFill>
              </a:rPr>
              <a:t>प्रा. डी.एस.चौधरी </a:t>
            </a:r>
            <a:r>
              <a:rPr lang="hi-IN" sz="3600" dirty="0" smtClean="0">
                <a:solidFill>
                  <a:srgbClr val="FF0000"/>
                </a:solidFill>
              </a:rPr>
              <a:t> 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696200" cy="3733800"/>
          </a:xfrm>
        </p:spPr>
        <p:txBody>
          <a:bodyPr>
            <a:normAutofit/>
          </a:bodyPr>
          <a:lstStyle/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यूनिट १   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: भाषा और भाषा परिवार   </a:t>
            </a:r>
            <a:r>
              <a:rPr lang="hi-IN" sz="20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भाषा की परिभाषा .स्वरूप एवं </a:t>
            </a:r>
            <a:r>
              <a:rPr lang="hi-IN" sz="2000" dirty="0" smtClean="0">
                <a:solidFill>
                  <a:schemeClr val="tx1"/>
                </a:solidFill>
              </a:rPr>
              <a:t>अभिलक्षण </a:t>
            </a:r>
          </a:p>
          <a:p>
            <a:pPr marL="342900" indent="-342900" algn="l">
              <a:buFontTx/>
              <a:buChar char="-"/>
            </a:pPr>
            <a:r>
              <a:rPr lang="hi-IN" sz="2000" dirty="0">
                <a:solidFill>
                  <a:schemeClr val="tx1"/>
                </a:solidFill>
              </a:rPr>
              <a:t> </a:t>
            </a:r>
            <a:r>
              <a:rPr lang="hi-IN" sz="2000" dirty="0" smtClean="0">
                <a:solidFill>
                  <a:schemeClr val="tx1"/>
                </a:solidFill>
              </a:rPr>
              <a:t>    (यद्र्च्छिकता,सर्जनात्मकता ,अनुकरणगृह्नता )</a:t>
            </a:r>
            <a:r>
              <a:rPr lang="hi-IN" sz="2000" dirty="0" smtClean="0">
                <a:solidFill>
                  <a:schemeClr val="tx1"/>
                </a:solidFill>
              </a:rPr>
              <a:t> </a:t>
            </a:r>
            <a:endParaRPr lang="hi-IN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भारोपीय परिवार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द्रविड़ परिवार : तमिल,तेलुगु.मलयालम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कन्नड़ भाषा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752600"/>
          </a:xfrm>
        </p:spPr>
        <p:txBody>
          <a:bodyPr>
            <a:noAutofit/>
          </a:bodyPr>
          <a:lstStyle/>
          <a:p>
            <a:pPr algn="ctr"/>
            <a:r>
              <a:rPr lang="hi-IN" sz="3600" dirty="0" smtClean="0">
                <a:solidFill>
                  <a:srgbClr val="FF0000"/>
                </a:solidFill>
              </a:rPr>
              <a:t>यूनिट </a:t>
            </a:r>
            <a:r>
              <a:rPr lang="hi-IN" sz="3600" dirty="0">
                <a:solidFill>
                  <a:srgbClr val="FF0000"/>
                </a:solidFill>
              </a:rPr>
              <a:t>: २</a:t>
            </a:r>
            <a:br>
              <a:rPr lang="hi-IN" sz="3600" dirty="0">
                <a:solidFill>
                  <a:srgbClr val="FF0000"/>
                </a:solidFill>
              </a:rPr>
            </a:br>
            <a:r>
              <a:rPr lang="hi-IN" sz="3600" dirty="0">
                <a:solidFill>
                  <a:srgbClr val="FF0000"/>
                </a:solidFill>
              </a:rPr>
              <a:t>भारतीय आर्य भाषाएँ     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  </a:t>
            </a:r>
            <a:r>
              <a:rPr lang="hi-IN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0386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    </a:t>
            </a:r>
            <a:endParaRPr lang="hi-IN" sz="28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400" dirty="0" smtClean="0">
                <a:solidFill>
                  <a:srgbClr val="0070C0"/>
                </a:solidFill>
              </a:rPr>
              <a:t>प्राचीन एवं मध्यकालीन भारतीय आर्य भाषाएँ   </a:t>
            </a:r>
          </a:p>
          <a:p>
            <a:pPr marL="342900" indent="-342900" algn="l">
              <a:buFontTx/>
              <a:buChar char="-"/>
            </a:pPr>
            <a:r>
              <a:rPr lang="hi-IN" sz="2400" dirty="0" smtClean="0">
                <a:solidFill>
                  <a:srgbClr val="0070C0"/>
                </a:solidFill>
              </a:rPr>
              <a:t>आधुनिक  भारतीय आर्य भाषाएँ </a:t>
            </a:r>
          </a:p>
          <a:p>
            <a:pPr marL="342900" indent="-342900" algn="l">
              <a:buFontTx/>
              <a:buChar char="-"/>
            </a:pPr>
            <a:r>
              <a:rPr lang="hi-IN" sz="2400" dirty="0" smtClean="0">
                <a:solidFill>
                  <a:srgbClr val="0070C0"/>
                </a:solidFill>
              </a:rPr>
              <a:t>हिन्दी की उपभाषाएँ और बोलियाँ </a:t>
            </a:r>
          </a:p>
          <a:p>
            <a:pPr marL="342900" indent="-342900" algn="l">
              <a:buFontTx/>
              <a:buChar char="-"/>
            </a:pPr>
            <a:r>
              <a:rPr lang="hi-IN" sz="2400" dirty="0" smtClean="0">
                <a:solidFill>
                  <a:srgbClr val="0070C0"/>
                </a:solidFill>
              </a:rPr>
              <a:t>हिन्दी ,गुजराती ,मराठी, पंजाबी,पहाड़ी हिन्दी ,पूर्वी हिन्दी </a:t>
            </a:r>
          </a:p>
          <a:p>
            <a:pPr marL="342900" indent="-342900" algn="l">
              <a:buFontTx/>
              <a:buChar char="-"/>
            </a:pPr>
            <a:r>
              <a:rPr lang="hi-IN" sz="2400" dirty="0" smtClean="0">
                <a:solidFill>
                  <a:srgbClr val="0070C0"/>
                </a:solidFill>
              </a:rPr>
              <a:t> असमी ,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hi-IN" sz="3200" dirty="0">
                <a:solidFill>
                  <a:srgbClr val="FF0000"/>
                </a:solidFill>
              </a:rPr>
              <a:t>यूनिट ३</a:t>
            </a:r>
            <a:br>
              <a:rPr lang="hi-IN" sz="3200" dirty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हिन्दी का विकास   </a:t>
            </a:r>
            <a:r>
              <a:rPr lang="hi-IN" sz="3200" dirty="0">
                <a:solidFill>
                  <a:srgbClr val="002060"/>
                </a:solidFill>
              </a:rPr>
              <a:t/>
            </a:r>
            <a:br>
              <a:rPr lang="hi-IN" sz="3200" dirty="0">
                <a:solidFill>
                  <a:srgbClr val="00206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162800" cy="43434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2060"/>
                </a:solidFill>
              </a:rPr>
              <a:t>   </a:t>
            </a:r>
            <a:endParaRPr lang="hi-IN" sz="2800" dirty="0" smtClean="0">
              <a:solidFill>
                <a:srgbClr val="002060"/>
              </a:solidFill>
            </a:endParaRPr>
          </a:p>
          <a:p>
            <a:pPr algn="l"/>
            <a:r>
              <a:rPr lang="hi-IN" dirty="0"/>
              <a:t> </a:t>
            </a:r>
            <a:r>
              <a:rPr lang="hi-IN" dirty="0" smtClean="0"/>
              <a:t>- </a:t>
            </a:r>
            <a:r>
              <a:rPr lang="hi-IN" sz="2400" dirty="0" smtClean="0">
                <a:solidFill>
                  <a:srgbClr val="0070C0"/>
                </a:solidFill>
              </a:rPr>
              <a:t>हिन्दी शब्द-समूह </a:t>
            </a:r>
            <a:endParaRPr lang="hi-IN" sz="2000" dirty="0">
              <a:solidFill>
                <a:srgbClr val="0070C0"/>
              </a:solidFill>
            </a:endParaRPr>
          </a:p>
          <a:p>
            <a:pPr algn="l"/>
            <a:r>
              <a:rPr lang="hi-IN" sz="2000" dirty="0" smtClean="0">
                <a:solidFill>
                  <a:srgbClr val="0070C0"/>
                </a:solidFill>
              </a:rPr>
              <a:t> -  </a:t>
            </a:r>
            <a:r>
              <a:rPr lang="hi-IN" sz="2400" dirty="0" smtClean="0">
                <a:solidFill>
                  <a:srgbClr val="0070C0"/>
                </a:solidFill>
              </a:rPr>
              <a:t>हिन्दी का विकास और नामकरण </a:t>
            </a:r>
            <a:r>
              <a:rPr lang="hi-IN" sz="2400" dirty="0" smtClean="0">
                <a:solidFill>
                  <a:srgbClr val="0070C0"/>
                </a:solidFill>
              </a:rPr>
              <a:t>और दिशाएँ </a:t>
            </a:r>
          </a:p>
          <a:p>
            <a:pPr algn="l"/>
            <a:r>
              <a:rPr lang="hi-IN" sz="2400" dirty="0">
                <a:solidFill>
                  <a:srgbClr val="0070C0"/>
                </a:solidFill>
              </a:rPr>
              <a:t> </a:t>
            </a:r>
            <a:r>
              <a:rPr lang="hi-IN" sz="2400" dirty="0" smtClean="0">
                <a:solidFill>
                  <a:srgbClr val="0070C0"/>
                </a:solidFill>
              </a:rPr>
              <a:t>     (स्वन,शब्द,पद ,अर्थ परिवर्तन )</a:t>
            </a:r>
          </a:p>
          <a:p>
            <a:pPr algn="l"/>
            <a:r>
              <a:rPr lang="hi-IN" sz="2400" dirty="0">
                <a:solidFill>
                  <a:srgbClr val="0070C0"/>
                </a:solidFill>
              </a:rPr>
              <a:t> </a:t>
            </a:r>
            <a:r>
              <a:rPr lang="hi-IN" sz="2400" dirty="0" smtClean="0">
                <a:solidFill>
                  <a:srgbClr val="0070C0"/>
                </a:solidFill>
              </a:rPr>
              <a:t>-  भाषा विकास के कारण (आभ्यंतर एवं बाह्य </a:t>
            </a:r>
            <a:r>
              <a:rPr lang="hi-IN" sz="2400" dirty="0" smtClean="0"/>
              <a:t>) </a:t>
            </a:r>
            <a:endParaRPr lang="hi-IN" sz="2400" dirty="0" smtClean="0"/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  </a:t>
            </a:r>
            <a:endParaRPr lang="hi-IN" sz="2400" dirty="0" smtClean="0"/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47800"/>
          </a:xfrm>
        </p:spPr>
        <p:txBody>
          <a:bodyPr>
            <a:noAutofit/>
          </a:bodyPr>
          <a:lstStyle/>
          <a:p>
            <a:pPr algn="ctr"/>
            <a:r>
              <a:rPr lang="hi-IN" sz="3200" dirty="0" smtClean="0">
                <a:solidFill>
                  <a:srgbClr val="002060"/>
                </a:solidFill>
              </a:rPr>
              <a:t>  </a:t>
            </a:r>
            <a:br>
              <a:rPr lang="hi-IN" sz="3200" dirty="0" smtClean="0">
                <a:solidFill>
                  <a:srgbClr val="00206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यूनिट ४  </a:t>
            </a:r>
            <a:r>
              <a:rPr lang="hi-IN" sz="3200" dirty="0">
                <a:solidFill>
                  <a:srgbClr val="FF0000"/>
                </a:solidFill>
              </a:rPr>
              <a:t/>
            </a:r>
            <a:br>
              <a:rPr lang="hi-IN" sz="3200" dirty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 </a:t>
            </a:r>
            <a:r>
              <a:rPr lang="hi-IN" sz="3200" dirty="0">
                <a:solidFill>
                  <a:srgbClr val="FF0000"/>
                </a:solidFill>
              </a:rPr>
              <a:t>देवनागरी लिपि    </a:t>
            </a:r>
            <a:r>
              <a:rPr lang="hi-IN" sz="3200" dirty="0" smtClean="0">
                <a:solidFill>
                  <a:srgbClr val="FF0000"/>
                </a:solidFill>
              </a:rPr>
              <a:t>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3124200"/>
          </a:xfrm>
        </p:spPr>
        <p:txBody>
          <a:bodyPr>
            <a:normAutofit/>
          </a:bodyPr>
          <a:lstStyle/>
          <a:p>
            <a:pPr algn="l"/>
            <a:endParaRPr lang="hi-IN" sz="2400" dirty="0" smtClean="0"/>
          </a:p>
          <a:p>
            <a:pPr algn="l"/>
            <a:endParaRPr lang="hi-IN" sz="2400" dirty="0"/>
          </a:p>
          <a:p>
            <a:pPr algn="l"/>
            <a:r>
              <a:rPr lang="hi-IN" sz="2400" smtClean="0"/>
              <a:t> - </a:t>
            </a:r>
            <a:r>
              <a:rPr lang="hi-IN" sz="2400" smtClean="0">
                <a:solidFill>
                  <a:srgbClr val="0070C0"/>
                </a:solidFill>
              </a:rPr>
              <a:t>देवनागरी </a:t>
            </a:r>
            <a:r>
              <a:rPr lang="hi-IN" sz="2400" dirty="0" smtClean="0">
                <a:solidFill>
                  <a:srgbClr val="0070C0"/>
                </a:solidFill>
              </a:rPr>
              <a:t>लिपि का विकास  </a:t>
            </a:r>
          </a:p>
          <a:p>
            <a:pPr algn="l"/>
            <a:r>
              <a:rPr lang="hi-IN" sz="2400" dirty="0">
                <a:solidFill>
                  <a:srgbClr val="0070C0"/>
                </a:solidFill>
              </a:rPr>
              <a:t> </a:t>
            </a:r>
            <a:r>
              <a:rPr lang="hi-IN" sz="2400" dirty="0" smtClean="0">
                <a:solidFill>
                  <a:srgbClr val="0070C0"/>
                </a:solidFill>
              </a:rPr>
              <a:t>- देवनागरी लिपि की वैज्ञानिकता  </a:t>
            </a:r>
          </a:p>
          <a:p>
            <a:pPr algn="l"/>
            <a:r>
              <a:rPr lang="hi-IN" sz="2400" dirty="0">
                <a:solidFill>
                  <a:srgbClr val="0070C0"/>
                </a:solidFill>
              </a:rPr>
              <a:t> </a:t>
            </a:r>
            <a:r>
              <a:rPr lang="hi-IN" sz="2400" dirty="0" smtClean="0">
                <a:solidFill>
                  <a:srgbClr val="0070C0"/>
                </a:solidFill>
              </a:rPr>
              <a:t>- हिन्दी वर्तनी के नियम  </a:t>
            </a:r>
          </a:p>
          <a:p>
            <a:pPr algn="l"/>
            <a:r>
              <a:rPr lang="hi-IN" sz="2400" dirty="0" smtClean="0">
                <a:solidFill>
                  <a:srgbClr val="0070C0"/>
                </a:solidFill>
              </a:rPr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</TotalTime>
  <Words>121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–V  पेपर - Core 302 हिन्दी भाषा और लिपि :- प्रा. डी.एस.चौधरी    </vt:lpstr>
      <vt:lpstr>यूनिट : २ भारतीय आर्य भाषाएँ         </vt:lpstr>
      <vt:lpstr>यूनिट ३ हिन्दी का विकास      </vt:lpstr>
      <vt:lpstr>   यूनिट ४    देवनागरी लिपि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17</cp:revision>
  <dcterms:created xsi:type="dcterms:W3CDTF">2023-04-29T09:12:23Z</dcterms:created>
  <dcterms:modified xsi:type="dcterms:W3CDTF">2023-04-30T09:56:05Z</dcterms:modified>
</cp:coreProperties>
</file>