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7526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B.A.Sem</a:t>
            </a:r>
            <a:r>
              <a:rPr lang="en-US" sz="2800" dirty="0" smtClean="0">
                <a:solidFill>
                  <a:srgbClr val="FF0000"/>
                </a:solidFill>
              </a:rPr>
              <a:t> –</a:t>
            </a:r>
            <a:r>
              <a:rPr lang="en-US" sz="2800" dirty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पेपर -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Core 304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प्रयोजनमूलक </a:t>
            </a:r>
            <a:r>
              <a:rPr lang="hi-IN" sz="2800" dirty="0" smtClean="0">
                <a:solidFill>
                  <a:srgbClr val="FF0000"/>
                </a:solidFill>
              </a:rPr>
              <a:t>हिन्दी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:- प्रा.डी.एस.चौधरी  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3962400"/>
          </a:xfrm>
        </p:spPr>
        <p:txBody>
          <a:bodyPr>
            <a:normAutofit/>
          </a:bodyPr>
          <a:lstStyle/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यूनिट १   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: प्रयोजनमूलक हिन्दी की आवधारण :  </a:t>
            </a: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 </a:t>
            </a:r>
            <a:r>
              <a:rPr lang="hi-IN" sz="20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प्रयोजनमूलक हिन्दी की आवश्यकता और स्वरूप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प्रयोजनमूलक हिन्दी </a:t>
            </a:r>
            <a:r>
              <a:rPr lang="hi-IN" sz="2000" dirty="0" smtClean="0">
                <a:solidFill>
                  <a:schemeClr val="tx1"/>
                </a:solidFill>
              </a:rPr>
              <a:t>: समस्याएँ और समाधान </a:t>
            </a:r>
            <a:r>
              <a:rPr lang="hi-IN" sz="2000" dirty="0" smtClean="0">
                <a:solidFill>
                  <a:schemeClr val="tx1"/>
                </a:solidFill>
              </a:rPr>
              <a:t> </a:t>
            </a:r>
            <a:endParaRPr lang="hi-IN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प्रयोजनमूलक हिन्दी की प्रवुत्तियाँ और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उपयोगिता </a:t>
            </a:r>
          </a:p>
          <a:p>
            <a:pPr algn="l"/>
            <a:r>
              <a:rPr lang="hi-IN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905000"/>
          </a:xfrm>
        </p:spPr>
        <p:txBody>
          <a:bodyPr>
            <a:noAutofit/>
          </a:bodyPr>
          <a:lstStyle/>
          <a:p>
            <a:pPr algn="ctr"/>
            <a:r>
              <a:rPr lang="hi-IN" sz="3600" dirty="0">
                <a:solidFill>
                  <a:srgbClr val="FF0000"/>
                </a:solidFill>
              </a:rPr>
              <a:t>यूनिट : २</a:t>
            </a:r>
            <a:br>
              <a:rPr lang="hi-IN" sz="3600" dirty="0">
                <a:solidFill>
                  <a:srgbClr val="FF0000"/>
                </a:solidFill>
              </a:rPr>
            </a:br>
            <a:r>
              <a:rPr lang="hi-IN" sz="3600" dirty="0">
                <a:solidFill>
                  <a:srgbClr val="FF0000"/>
                </a:solidFill>
              </a:rPr>
              <a:t>प्रयोजनमूलक हिन्दी और राजभाषा      </a:t>
            </a:r>
            <a:r>
              <a:rPr lang="hi-IN" sz="3600" dirty="0">
                <a:solidFill>
                  <a:srgbClr val="0070C0"/>
                </a:solidFill>
              </a:rPr>
              <a:t/>
            </a:r>
            <a:br>
              <a:rPr lang="hi-IN" sz="3600" dirty="0">
                <a:solidFill>
                  <a:srgbClr val="0070C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   </a:t>
            </a:r>
            <a:r>
              <a:rPr lang="hi-IN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2971800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400" dirty="0" smtClean="0">
                <a:solidFill>
                  <a:srgbClr val="002060"/>
                </a:solidFill>
              </a:rPr>
              <a:t>राजभाषा </a:t>
            </a:r>
            <a:r>
              <a:rPr lang="hi-IN" sz="2400" dirty="0" smtClean="0">
                <a:solidFill>
                  <a:srgbClr val="002060"/>
                </a:solidFill>
              </a:rPr>
              <a:t>का स्वरूप और उसका महत्व   </a:t>
            </a:r>
          </a:p>
          <a:p>
            <a:pPr algn="l"/>
            <a:r>
              <a:rPr lang="hi-IN" sz="2400" dirty="0" smtClean="0">
                <a:solidFill>
                  <a:srgbClr val="002060"/>
                </a:solidFill>
              </a:rPr>
              <a:t>-  राजभाषा </a:t>
            </a:r>
            <a:r>
              <a:rPr lang="hi-IN" sz="2400" dirty="0" smtClean="0">
                <a:solidFill>
                  <a:srgbClr val="002060"/>
                </a:solidFill>
              </a:rPr>
              <a:t>हिन्दी और राष्ट्रभाषा में अंतर  </a:t>
            </a:r>
            <a:endParaRPr lang="hi-IN" sz="2400" dirty="0" smtClean="0">
              <a:solidFill>
                <a:srgbClr val="00206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400" dirty="0" smtClean="0">
                <a:solidFill>
                  <a:srgbClr val="002060"/>
                </a:solidFill>
              </a:rPr>
              <a:t>राजभाषा हिन्दी का कार्यन्वय </a:t>
            </a:r>
          </a:p>
          <a:p>
            <a:pPr marL="342900" indent="-342900" algn="l">
              <a:buFontTx/>
              <a:buChar char="-"/>
            </a:pPr>
            <a:r>
              <a:rPr lang="hi-IN" sz="2400" dirty="0" smtClean="0">
                <a:solidFill>
                  <a:srgbClr val="002060"/>
                </a:solidFill>
              </a:rPr>
              <a:t>राजभाषा </a:t>
            </a:r>
            <a:r>
              <a:rPr lang="hi-IN" sz="2400" dirty="0" smtClean="0">
                <a:solidFill>
                  <a:srgbClr val="002060"/>
                </a:solidFill>
              </a:rPr>
              <a:t>संबंधी राष्ट्रपति के आदेश </a:t>
            </a:r>
            <a:endParaRPr lang="hi-IN" sz="2400" dirty="0" smtClean="0">
              <a:solidFill>
                <a:srgbClr val="002060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3200" dirty="0">
                <a:solidFill>
                  <a:srgbClr val="FF0000"/>
                </a:solidFill>
              </a:rPr>
              <a:t>यूनिट </a:t>
            </a:r>
            <a:r>
              <a:rPr lang="hi-IN" sz="3200" dirty="0" smtClean="0">
                <a:solidFill>
                  <a:srgbClr val="FF0000"/>
                </a:solidFill>
              </a:rPr>
              <a:t>३</a:t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/>
            </a:r>
            <a:br>
              <a:rPr lang="hi-IN" sz="3200" dirty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  प्रशासनिक हिन्दी </a:t>
            </a:r>
            <a:r>
              <a:rPr lang="hi-IN" sz="3200" dirty="0">
                <a:solidFill>
                  <a:srgbClr val="002060"/>
                </a:solidFill>
              </a:rPr>
              <a:t/>
            </a:r>
            <a:br>
              <a:rPr lang="hi-IN" sz="3200" dirty="0">
                <a:solidFill>
                  <a:srgbClr val="00206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 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162800" cy="3048000"/>
          </a:xfrm>
        </p:spPr>
        <p:txBody>
          <a:bodyPr>
            <a:normAutofit/>
          </a:bodyPr>
          <a:lstStyle/>
          <a:p>
            <a:pPr algn="l"/>
            <a:endParaRPr lang="hi-IN" dirty="0" smtClean="0"/>
          </a:p>
          <a:p>
            <a:pPr algn="l"/>
            <a:r>
              <a:rPr lang="hi-IN" dirty="0" smtClean="0">
                <a:solidFill>
                  <a:srgbClr val="002060"/>
                </a:solidFill>
              </a:rPr>
              <a:t>-  प्रशासनिक </a:t>
            </a:r>
            <a:r>
              <a:rPr lang="hi-IN" dirty="0" smtClean="0">
                <a:solidFill>
                  <a:srgbClr val="002060"/>
                </a:solidFill>
              </a:rPr>
              <a:t>हिन्दी की प्रकृति</a:t>
            </a:r>
          </a:p>
          <a:p>
            <a:pPr algn="l"/>
            <a:r>
              <a:rPr lang="hi-IN" sz="2200" dirty="0">
                <a:solidFill>
                  <a:srgbClr val="002060"/>
                </a:solidFill>
              </a:rPr>
              <a:t> </a:t>
            </a:r>
            <a:r>
              <a:rPr lang="hi-IN" sz="2800" dirty="0" smtClean="0">
                <a:solidFill>
                  <a:srgbClr val="002060"/>
                </a:solidFill>
              </a:rPr>
              <a:t>- मुहावरा और उसकी शब्दावली </a:t>
            </a:r>
          </a:p>
          <a:p>
            <a:pPr algn="l"/>
            <a:r>
              <a:rPr lang="hi-IN" sz="2800" dirty="0">
                <a:solidFill>
                  <a:srgbClr val="002060"/>
                </a:solidFill>
              </a:rPr>
              <a:t> </a:t>
            </a:r>
            <a:r>
              <a:rPr lang="hi-IN" sz="2800" dirty="0" smtClean="0">
                <a:solidFill>
                  <a:srgbClr val="002060"/>
                </a:solidFill>
              </a:rPr>
              <a:t>- प्रशासनिक पत्राचार और उसके प्रकार  </a:t>
            </a:r>
          </a:p>
          <a:p>
            <a:pPr algn="l"/>
            <a:r>
              <a:rPr lang="hi-IN" dirty="0" smtClean="0">
                <a:solidFill>
                  <a:srgbClr val="002060"/>
                </a:solidFill>
              </a:rPr>
              <a:t/>
            </a:r>
            <a:br>
              <a:rPr lang="hi-IN" dirty="0" smtClean="0">
                <a:solidFill>
                  <a:srgbClr val="002060"/>
                </a:solidFill>
              </a:rPr>
            </a:br>
            <a:endParaRPr lang="hi-IN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524000"/>
          </a:xfrm>
        </p:spPr>
        <p:txBody>
          <a:bodyPr>
            <a:noAutofit/>
          </a:bodyPr>
          <a:lstStyle/>
          <a:p>
            <a:pPr algn="ctr"/>
            <a:r>
              <a:rPr lang="hi-IN" sz="3200" dirty="0">
                <a:solidFill>
                  <a:srgbClr val="FF0000"/>
                </a:solidFill>
              </a:rPr>
              <a:t>यूनिट ४ </a:t>
            </a:r>
            <a:br>
              <a:rPr lang="hi-IN" sz="3200" dirty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 </a:t>
            </a:r>
            <a:r>
              <a:rPr lang="hi-IN" sz="3200" dirty="0">
                <a:solidFill>
                  <a:srgbClr val="FF0000"/>
                </a:solidFill>
              </a:rPr>
              <a:t>राजभाषा हिन्दी का व्यवहारिक </a:t>
            </a:r>
            <a:r>
              <a:rPr lang="hi-IN" sz="3200" dirty="0" smtClean="0">
                <a:solidFill>
                  <a:srgbClr val="FF0000"/>
                </a:solidFill>
              </a:rPr>
              <a:t>प्रयोग</a:t>
            </a:r>
            <a:r>
              <a:rPr lang="hi-IN" sz="3200" dirty="0" smtClean="0">
                <a:solidFill>
                  <a:srgbClr val="FF0000"/>
                </a:solidFill>
              </a:rPr>
              <a:t> 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35052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002060"/>
                </a:solidFill>
              </a:rPr>
              <a:t>  </a:t>
            </a:r>
            <a:endParaRPr lang="hi-IN" b="1" dirty="0" smtClean="0">
              <a:solidFill>
                <a:srgbClr val="002060"/>
              </a:solidFill>
            </a:endParaRPr>
          </a:p>
          <a:p>
            <a:pPr algn="l"/>
            <a:r>
              <a:rPr lang="hi-IN" sz="2400" dirty="0" smtClean="0"/>
              <a:t> </a:t>
            </a:r>
            <a:r>
              <a:rPr lang="hi-IN" sz="2400" dirty="0" smtClean="0">
                <a:solidFill>
                  <a:srgbClr val="002060"/>
                </a:solidFill>
              </a:rPr>
              <a:t>- औपचारिक पत्रों   </a:t>
            </a:r>
          </a:p>
          <a:p>
            <a:pPr algn="l"/>
            <a:r>
              <a:rPr lang="hi-IN" sz="2400" dirty="0">
                <a:solidFill>
                  <a:srgbClr val="002060"/>
                </a:solidFill>
              </a:rPr>
              <a:t> </a:t>
            </a:r>
            <a:r>
              <a:rPr lang="hi-IN" sz="2400" dirty="0" smtClean="0">
                <a:solidFill>
                  <a:srgbClr val="002060"/>
                </a:solidFill>
              </a:rPr>
              <a:t>- अनौपचारिक पत्रों   </a:t>
            </a:r>
          </a:p>
          <a:p>
            <a:pPr algn="l"/>
            <a:r>
              <a:rPr lang="hi-IN" sz="2400" dirty="0">
                <a:solidFill>
                  <a:srgbClr val="002060"/>
                </a:solidFill>
              </a:rPr>
              <a:t> </a:t>
            </a:r>
            <a:r>
              <a:rPr lang="hi-IN" sz="2400" dirty="0" smtClean="0">
                <a:solidFill>
                  <a:srgbClr val="002060"/>
                </a:solidFill>
              </a:rPr>
              <a:t>- आवेदन और प्रतिवेदन </a:t>
            </a:r>
          </a:p>
          <a:p>
            <a:pPr algn="l"/>
            <a:r>
              <a:rPr lang="hi-IN" sz="2400" dirty="0" smtClean="0">
                <a:solidFill>
                  <a:srgbClr val="002060"/>
                </a:solidFill>
              </a:rPr>
              <a:t> - संक्षेपण, टिप्पण,प्रारूपण  </a:t>
            </a:r>
          </a:p>
          <a:p>
            <a:pPr algn="l"/>
            <a:r>
              <a:rPr lang="hi-IN" sz="2400" dirty="0" smtClean="0">
                <a:solidFill>
                  <a:srgbClr val="002060"/>
                </a:solidFill>
              </a:rPr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</TotalTime>
  <Words>100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–V  पेपर - Core 304 प्रयोजनमूलक हिन्दी :- प्रा.डी.एस.चौधरी     </vt:lpstr>
      <vt:lpstr>यूनिट : २ प्रयोजनमूलक हिन्दी और राजभाषा           </vt:lpstr>
      <vt:lpstr>यूनिट ३    प्रशासनिक हिन्दी     </vt:lpstr>
      <vt:lpstr>यूनिट ४    राजभाषा हिन्दी का व्यवहारिक प्रयोग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18</cp:revision>
  <dcterms:created xsi:type="dcterms:W3CDTF">2023-04-29T09:12:23Z</dcterms:created>
  <dcterms:modified xsi:type="dcterms:W3CDTF">2023-04-30T10:06:59Z</dcterms:modified>
</cp:coreProperties>
</file>