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7526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B.A.Sem</a:t>
            </a:r>
            <a:r>
              <a:rPr lang="en-US" sz="2800" dirty="0" smtClean="0">
                <a:solidFill>
                  <a:srgbClr val="FF0000"/>
                </a:solidFill>
              </a:rPr>
              <a:t> –</a:t>
            </a:r>
            <a:r>
              <a:rPr lang="en-US" sz="2800" dirty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hi-IN" sz="2800" dirty="0" smtClean="0">
                <a:solidFill>
                  <a:srgbClr val="FF0000"/>
                </a:solidFill>
              </a:rPr>
              <a:t>पेपर -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Core 30</a:t>
            </a:r>
            <a:r>
              <a:rPr lang="hi-IN" sz="2800" dirty="0" smtClean="0">
                <a:solidFill>
                  <a:srgbClr val="FF0000"/>
                </a:solidFill>
              </a:rPr>
              <a:t>6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hi-IN" sz="2800" dirty="0" smtClean="0">
                <a:solidFill>
                  <a:srgbClr val="FF0000"/>
                </a:solidFill>
              </a:rPr>
              <a:t>हिन्दी </a:t>
            </a:r>
            <a:r>
              <a:rPr lang="hi-IN" sz="2800" dirty="0" smtClean="0">
                <a:solidFill>
                  <a:srgbClr val="FF0000"/>
                </a:solidFill>
              </a:rPr>
              <a:t>निबंध</a:t>
            </a:r>
            <a:br>
              <a:rPr lang="hi-IN" sz="2800" dirty="0" smtClean="0">
                <a:solidFill>
                  <a:srgbClr val="FF0000"/>
                </a:solidFill>
              </a:rPr>
            </a:br>
            <a:r>
              <a:rPr lang="hi-IN" sz="2800" dirty="0" smtClean="0">
                <a:solidFill>
                  <a:srgbClr val="FF0000"/>
                </a:solidFill>
              </a:rPr>
              <a:t>:- प्रा.डी.एस.चौधरी </a:t>
            </a:r>
            <a:r>
              <a:rPr lang="hi-IN" sz="2800" dirty="0" smtClean="0">
                <a:solidFill>
                  <a:srgbClr val="FF0000"/>
                </a:solidFill>
              </a:rPr>
              <a:t>   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09800"/>
            <a:ext cx="7696200" cy="3962400"/>
          </a:xfrm>
        </p:spPr>
        <p:txBody>
          <a:bodyPr>
            <a:normAutofit lnSpcReduction="10000"/>
          </a:bodyPr>
          <a:lstStyle/>
          <a:p>
            <a:pPr algn="ctr"/>
            <a:r>
              <a:rPr lang="hi-IN" sz="2400" b="1" dirty="0" smtClean="0">
                <a:solidFill>
                  <a:srgbClr val="002060"/>
                </a:solidFill>
              </a:rPr>
              <a:t>यूनिट १    </a:t>
            </a:r>
            <a:endParaRPr lang="hi-IN" sz="2800" b="1" dirty="0" smtClean="0">
              <a:solidFill>
                <a:srgbClr val="002060"/>
              </a:solidFill>
            </a:endParaRPr>
          </a:p>
          <a:p>
            <a:pPr algn="ctr"/>
            <a:r>
              <a:rPr lang="hi-IN" sz="2400" b="1" dirty="0" smtClean="0">
                <a:solidFill>
                  <a:srgbClr val="002060"/>
                </a:solidFill>
              </a:rPr>
              <a:t>आदिकाल और मध्यकाल :  </a:t>
            </a:r>
            <a:endParaRPr lang="hi-IN" sz="2400" b="1" dirty="0" smtClean="0">
              <a:solidFill>
                <a:srgbClr val="002060"/>
              </a:solidFill>
            </a:endParaRPr>
          </a:p>
          <a:p>
            <a:pPr algn="ctr"/>
            <a:r>
              <a:rPr lang="hi-IN" sz="2400" b="1" dirty="0" smtClean="0">
                <a:solidFill>
                  <a:srgbClr val="002060"/>
                </a:solidFill>
              </a:rPr>
              <a:t> </a:t>
            </a:r>
            <a:r>
              <a:rPr lang="hi-IN" sz="2000" b="1" dirty="0" smtClean="0">
                <a:solidFill>
                  <a:srgbClr val="002060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chemeClr val="tx1"/>
                </a:solidFill>
              </a:rPr>
              <a:t>आदिकालीन रासो साहित्य </a:t>
            </a:r>
          </a:p>
          <a:p>
            <a:pPr marL="342900" indent="-342900" algn="l">
              <a:buFontTx/>
              <a:buChar char="-"/>
            </a:pPr>
            <a:r>
              <a:rPr lang="hi-IN" sz="2000" dirty="0">
                <a:solidFill>
                  <a:schemeClr val="tx1"/>
                </a:solidFill>
              </a:rPr>
              <a:t> </a:t>
            </a:r>
            <a:r>
              <a:rPr lang="hi-IN" sz="2000" dirty="0" smtClean="0">
                <a:solidFill>
                  <a:schemeClr val="tx1"/>
                </a:solidFill>
              </a:rPr>
              <a:t>- खुमाण रासो, परमाल रासो</a:t>
            </a:r>
          </a:p>
          <a:p>
            <a:pPr marL="342900" indent="-342900" algn="l">
              <a:buFontTx/>
              <a:buChar char="-"/>
            </a:pPr>
            <a:r>
              <a:rPr lang="hi-IN" sz="2000" dirty="0">
                <a:solidFill>
                  <a:schemeClr val="tx1"/>
                </a:solidFill>
              </a:rPr>
              <a:t> </a:t>
            </a:r>
            <a:r>
              <a:rPr lang="hi-IN" sz="2000" dirty="0" smtClean="0">
                <a:solidFill>
                  <a:schemeClr val="tx1"/>
                </a:solidFill>
              </a:rPr>
              <a:t>- बीसलदेव रासो</a:t>
            </a:r>
          </a:p>
          <a:p>
            <a:pPr marL="342900" indent="-342900" algn="l">
              <a:buFontTx/>
              <a:buChar char="-"/>
            </a:pPr>
            <a:r>
              <a:rPr lang="hi-IN" sz="2000" dirty="0">
                <a:solidFill>
                  <a:schemeClr val="tx1"/>
                </a:solidFill>
              </a:rPr>
              <a:t> </a:t>
            </a:r>
            <a:r>
              <a:rPr lang="hi-IN" sz="2000" dirty="0" smtClean="0">
                <a:solidFill>
                  <a:schemeClr val="tx1"/>
                </a:solidFill>
              </a:rPr>
              <a:t>- पृथ्वीराज रासो </a:t>
            </a:r>
          </a:p>
          <a:p>
            <a:pPr marL="342900" indent="-342900" algn="l">
              <a:buFontTx/>
              <a:buChar char="-"/>
            </a:pPr>
            <a:r>
              <a:rPr lang="hi-IN" sz="2000" dirty="0">
                <a:solidFill>
                  <a:schemeClr val="tx1"/>
                </a:solidFill>
              </a:rPr>
              <a:t> </a:t>
            </a:r>
            <a:r>
              <a:rPr lang="hi-IN" sz="2000" dirty="0" smtClean="0">
                <a:solidFill>
                  <a:schemeClr val="tx1"/>
                </a:solidFill>
              </a:rPr>
              <a:t>- </a:t>
            </a:r>
            <a:endParaRPr lang="hi-IN" sz="2000" dirty="0" smtClean="0">
              <a:solidFill>
                <a:schemeClr val="tx1"/>
              </a:solidFill>
            </a:endParaRPr>
          </a:p>
          <a:p>
            <a:pPr algn="l"/>
            <a:r>
              <a:rPr lang="hi-IN" sz="20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r>
              <a:rPr lang="hi-IN" sz="1800" dirty="0">
                <a:solidFill>
                  <a:schemeClr val="tx1"/>
                </a:solidFill>
              </a:rPr>
              <a:t> </a:t>
            </a:r>
            <a:r>
              <a:rPr lang="hi-IN" sz="1800" dirty="0" smtClean="0">
                <a:solidFill>
                  <a:schemeClr val="tx1"/>
                </a:solidFill>
              </a:rPr>
              <a:t>  </a:t>
            </a:r>
          </a:p>
          <a:p>
            <a:pPr marL="342900" indent="-342900" algn="l">
              <a:buFontTx/>
              <a:buChar char="-"/>
            </a:pPr>
            <a:r>
              <a:rPr lang="hi-IN" sz="1800" dirty="0">
                <a:solidFill>
                  <a:schemeClr val="tx1"/>
                </a:solidFill>
              </a:rPr>
              <a:t> </a:t>
            </a:r>
            <a:r>
              <a:rPr lang="hi-IN" sz="18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endParaRPr lang="en-US" sz="15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6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905000"/>
          </a:xfrm>
        </p:spPr>
        <p:txBody>
          <a:bodyPr>
            <a:noAutofit/>
          </a:bodyPr>
          <a:lstStyle/>
          <a:p>
            <a:pPr algn="ctr"/>
            <a:r>
              <a:rPr lang="hi-IN" sz="3600" dirty="0" smtClean="0">
                <a:solidFill>
                  <a:srgbClr val="FF0000"/>
                </a:solidFill>
              </a:rPr>
              <a:t>यूनिट २</a:t>
            </a:r>
            <a:br>
              <a:rPr lang="hi-IN" sz="3600" dirty="0" smtClean="0">
                <a:solidFill>
                  <a:srgbClr val="FF0000"/>
                </a:solidFill>
              </a:rPr>
            </a:br>
            <a:r>
              <a:rPr lang="hi-IN" sz="3600" dirty="0" smtClean="0">
                <a:solidFill>
                  <a:srgbClr val="FF0000"/>
                </a:solidFill>
              </a:rPr>
              <a:t>जैन साहित्य </a:t>
            </a:r>
            <a:br>
              <a:rPr lang="hi-IN" sz="3600" dirty="0" smtClean="0">
                <a:solidFill>
                  <a:srgbClr val="FF0000"/>
                </a:solidFill>
              </a:rPr>
            </a:br>
            <a:r>
              <a:rPr lang="hi-IN" sz="3600" dirty="0" smtClean="0">
                <a:solidFill>
                  <a:srgbClr val="FF0000"/>
                </a:solidFill>
              </a:rPr>
              <a:t>विधापति    </a:t>
            </a:r>
            <a:r>
              <a:rPr lang="hi-IN" sz="3600" dirty="0" smtClean="0">
                <a:solidFill>
                  <a:schemeClr val="accent2"/>
                </a:solidFill>
              </a:rPr>
              <a:t> 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810000"/>
          </a:xfrm>
        </p:spPr>
        <p:txBody>
          <a:bodyPr>
            <a:normAutofit/>
          </a:bodyPr>
          <a:lstStyle/>
          <a:p>
            <a:pPr algn="ctr"/>
            <a:r>
              <a:rPr lang="hi-IN" sz="2800" dirty="0" smtClean="0">
                <a:solidFill>
                  <a:srgbClr val="0070C0"/>
                </a:solidFill>
              </a:rPr>
              <a:t>      </a:t>
            </a:r>
            <a:endParaRPr lang="hi-IN" sz="2800" dirty="0" smtClean="0">
              <a:solidFill>
                <a:srgbClr val="0070C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rgbClr val="7030A0"/>
                </a:solidFill>
              </a:rPr>
              <a:t>जैन साहित्य का विकास </a:t>
            </a: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rgbClr val="7030A0"/>
                </a:solidFill>
              </a:rPr>
              <a:t>महावीर जैन</a:t>
            </a: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rgbClr val="7030A0"/>
                </a:solidFill>
              </a:rPr>
              <a:t>जैन साहित्य की प्रवुत्तियाँ </a:t>
            </a: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rgbClr val="7030A0"/>
                </a:solidFill>
              </a:rPr>
              <a:t>विधापति  का जीवन </a:t>
            </a: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rgbClr val="7030A0"/>
                </a:solidFill>
              </a:rPr>
              <a:t>विधापति  का साहित्य </a:t>
            </a:r>
            <a:endParaRPr lang="hi-IN" sz="2000" dirty="0" smtClean="0">
              <a:solidFill>
                <a:srgbClr val="7030A0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rgbClr val="FF0000"/>
                </a:solidFill>
              </a:rPr>
              <a:t>यूनिट-३ </a:t>
            </a:r>
            <a:br>
              <a:rPr lang="hi-IN" sz="3200" dirty="0" smtClean="0">
                <a:solidFill>
                  <a:srgbClr val="FF0000"/>
                </a:solidFill>
              </a:rPr>
            </a:br>
            <a:r>
              <a:rPr lang="hi-IN" sz="3200" dirty="0" smtClean="0">
                <a:solidFill>
                  <a:srgbClr val="FF0000"/>
                </a:solidFill>
              </a:rPr>
              <a:t>निर्गुण काव्य का स्वरूप और प्रवुत्तियाँ   </a:t>
            </a:r>
            <a:r>
              <a:rPr lang="hi-IN" sz="3200" dirty="0" smtClean="0">
                <a:solidFill>
                  <a:schemeClr val="accent2"/>
                </a:solidFill>
              </a:rPr>
              <a:t> 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209800"/>
            <a:ext cx="7162800" cy="4343400"/>
          </a:xfrm>
        </p:spPr>
        <p:txBody>
          <a:bodyPr>
            <a:normAutofit/>
          </a:bodyPr>
          <a:lstStyle/>
          <a:p>
            <a:pPr algn="ctr"/>
            <a:endParaRPr lang="hi-IN" sz="2800" dirty="0" smtClean="0">
              <a:solidFill>
                <a:srgbClr val="002060"/>
              </a:solidFill>
            </a:endParaRPr>
          </a:p>
          <a:p>
            <a:pPr algn="l"/>
            <a:r>
              <a:rPr lang="hi-IN" dirty="0"/>
              <a:t> </a:t>
            </a:r>
            <a:r>
              <a:rPr lang="hi-IN" dirty="0" smtClean="0"/>
              <a:t>-निर्गुण काव्य का स्वरूप</a:t>
            </a:r>
          </a:p>
          <a:p>
            <a:pPr algn="l"/>
            <a:r>
              <a:rPr lang="hi-IN" sz="2200" dirty="0"/>
              <a:t> </a:t>
            </a:r>
            <a:r>
              <a:rPr lang="hi-IN" sz="2200" dirty="0" smtClean="0"/>
              <a:t>- निर्गुण काव्य की प्रवुत्तियाँ </a:t>
            </a:r>
          </a:p>
          <a:p>
            <a:pPr algn="l"/>
            <a:r>
              <a:rPr lang="hi-IN" sz="2200" dirty="0"/>
              <a:t> </a:t>
            </a:r>
            <a:r>
              <a:rPr lang="hi-IN" sz="2200" dirty="0" smtClean="0"/>
              <a:t>- निर्गुण काव्य के कवि </a:t>
            </a:r>
          </a:p>
          <a:p>
            <a:pPr algn="l"/>
            <a:r>
              <a:rPr lang="hi-IN" sz="2200" dirty="0"/>
              <a:t> </a:t>
            </a:r>
            <a:r>
              <a:rPr lang="hi-IN" sz="2200" dirty="0" smtClean="0"/>
              <a:t>- निर्गुण काव्य की विशेषताएँ </a:t>
            </a:r>
            <a:r>
              <a:rPr lang="hi-IN" sz="2200" dirty="0" smtClean="0"/>
              <a:t> </a:t>
            </a:r>
            <a:endParaRPr lang="hi-IN" sz="2200" dirty="0" smtClean="0"/>
          </a:p>
          <a:p>
            <a:pPr algn="l"/>
            <a:r>
              <a:rPr lang="hi-IN" dirty="0" smtClean="0"/>
              <a:t/>
            </a:r>
            <a:br>
              <a:rPr lang="hi-IN" dirty="0" smtClean="0"/>
            </a:br>
            <a:endParaRPr lang="hi-IN" dirty="0" smtClean="0"/>
          </a:p>
        </p:txBody>
      </p:sp>
    </p:spTree>
    <p:extLst>
      <p:ext uri="{BB962C8B-B14F-4D97-AF65-F5344CB8AC3E}">
        <p14:creationId xmlns:p14="http://schemas.microsoft.com/office/powerpoint/2010/main" val="323163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828800"/>
          </a:xfrm>
        </p:spPr>
        <p:txBody>
          <a:bodyPr>
            <a:noAutofit/>
          </a:bodyPr>
          <a:lstStyle/>
          <a:p>
            <a:pPr algn="ctr"/>
            <a:r>
              <a:rPr lang="hi-IN" sz="3200" dirty="0" smtClean="0">
                <a:solidFill>
                  <a:srgbClr val="FF0000"/>
                </a:solidFill>
              </a:rPr>
              <a:t>यूनिट-४ </a:t>
            </a:r>
            <a:br>
              <a:rPr lang="hi-IN" sz="3200" dirty="0" smtClean="0">
                <a:solidFill>
                  <a:srgbClr val="FF0000"/>
                </a:solidFill>
              </a:rPr>
            </a:br>
            <a:r>
              <a:rPr lang="hi-IN" sz="3200" dirty="0" smtClean="0">
                <a:solidFill>
                  <a:srgbClr val="FF0000"/>
                </a:solidFill>
              </a:rPr>
              <a:t>- संत काव्य और कबीर </a:t>
            </a:r>
            <a:br>
              <a:rPr lang="hi-IN" sz="3200" dirty="0" smtClean="0">
                <a:solidFill>
                  <a:srgbClr val="FF0000"/>
                </a:solidFill>
              </a:rPr>
            </a:br>
            <a:r>
              <a:rPr lang="hi-IN" sz="3200" dirty="0" smtClean="0">
                <a:solidFill>
                  <a:srgbClr val="FF0000"/>
                </a:solidFill>
              </a:rPr>
              <a:t>- सूफी काव्य परम्परा और जायसी   </a:t>
            </a:r>
            <a:r>
              <a:rPr lang="hi-IN" sz="3200" dirty="0" smtClean="0">
                <a:solidFill>
                  <a:schemeClr val="accent2"/>
                </a:solidFill>
              </a:rPr>
              <a:t> </a:t>
            </a:r>
            <a:r>
              <a:rPr lang="hi-IN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09800"/>
            <a:ext cx="7696200" cy="2895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hi-IN" sz="3600" b="1" dirty="0" smtClean="0">
                <a:solidFill>
                  <a:srgbClr val="002060"/>
                </a:solidFill>
              </a:rPr>
              <a:t>     </a:t>
            </a:r>
            <a:r>
              <a:rPr lang="hi-IN" sz="2800" b="1" dirty="0" smtClean="0">
                <a:solidFill>
                  <a:srgbClr val="002060"/>
                </a:solidFill>
              </a:rPr>
              <a:t> </a:t>
            </a:r>
          </a:p>
          <a:p>
            <a:pPr algn="l"/>
            <a:r>
              <a:rPr lang="hi-IN" sz="2800" b="1" dirty="0" smtClean="0">
                <a:solidFill>
                  <a:srgbClr val="002060"/>
                </a:solidFill>
              </a:rPr>
              <a:t>-संत कवि कबीर का जीवन ,व्यक्तित्व ,कृतित्व </a:t>
            </a:r>
          </a:p>
          <a:p>
            <a:pPr algn="l"/>
            <a:r>
              <a:rPr lang="hi-IN" sz="2800" b="1" dirty="0" smtClean="0">
                <a:solidFill>
                  <a:srgbClr val="002060"/>
                </a:solidFill>
              </a:rPr>
              <a:t>-कबीर का रहस्यवाद </a:t>
            </a:r>
          </a:p>
          <a:p>
            <a:pPr algn="l"/>
            <a:r>
              <a:rPr lang="hi-IN" sz="2800" b="1" dirty="0" smtClean="0">
                <a:solidFill>
                  <a:srgbClr val="002060"/>
                </a:solidFill>
              </a:rPr>
              <a:t>-कबीर के सामाजिक विचार और कबीर की भाषा </a:t>
            </a:r>
          </a:p>
          <a:p>
            <a:pPr algn="l"/>
            <a:r>
              <a:rPr lang="hi-IN" sz="2800" b="1" dirty="0" smtClean="0">
                <a:solidFill>
                  <a:srgbClr val="002060"/>
                </a:solidFill>
              </a:rPr>
              <a:t>-जायसी का जीवन परिचय और उनका साहित्य </a:t>
            </a:r>
          </a:p>
          <a:p>
            <a:pPr algn="l"/>
            <a:r>
              <a:rPr lang="hi-IN" sz="2800" b="1" dirty="0" smtClean="0">
                <a:solidFill>
                  <a:srgbClr val="002060"/>
                </a:solidFill>
              </a:rPr>
              <a:t>-पदमावत,अखरावट ,आखिरी कलाम</a:t>
            </a:r>
          </a:p>
          <a:p>
            <a:pPr algn="l"/>
            <a:r>
              <a:rPr lang="hi-IN" sz="2800" b="1" smtClean="0">
                <a:solidFill>
                  <a:srgbClr val="002060"/>
                </a:solidFill>
              </a:rPr>
              <a:t>-सूफी काव्य के अन्य कवि : मंझन,उसमान,कुतुबन  </a:t>
            </a:r>
            <a:r>
              <a:rPr lang="hi-IN" sz="2400" smtClean="0"/>
              <a:t> </a:t>
            </a:r>
            <a:endParaRPr lang="hi-IN" sz="2400" dirty="0" smtClean="0"/>
          </a:p>
          <a:p>
            <a:pPr algn="l"/>
            <a:r>
              <a:rPr lang="hi-IN" sz="2400" dirty="0" smtClean="0"/>
              <a:t> </a:t>
            </a:r>
          </a:p>
          <a:p>
            <a:pPr algn="l"/>
            <a:endParaRPr lang="hi-IN" sz="1600" dirty="0" smtClean="0"/>
          </a:p>
          <a:p>
            <a:pPr marL="342900" indent="-342900" algn="l">
              <a:buFontTx/>
              <a:buChar char="-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14457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137</TotalTime>
  <Words>124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B.A.Sem –V  पेपर - Core 306 हिन्दी निबंध :- प्रा.डी.एस.चौधरी      </vt:lpstr>
      <vt:lpstr>यूनिट २ जैन साहित्य  विधापति     </vt:lpstr>
      <vt:lpstr>यूनिट-३  निर्गुण काव्य का स्वरूप और प्रवुत्तियाँ    </vt:lpstr>
      <vt:lpstr>यूनिट-४  - संत काव्य और कबीर  - सूफी काव्य परम्परा और जायसी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B.A.Sem – 1 paper Core 102 आधुनिक हिन्दी कहानी</dc:title>
  <dc:creator>Aelik</dc:creator>
  <cp:lastModifiedBy>Aelik</cp:lastModifiedBy>
  <cp:revision>20</cp:revision>
  <dcterms:created xsi:type="dcterms:W3CDTF">2023-04-29T09:12:23Z</dcterms:created>
  <dcterms:modified xsi:type="dcterms:W3CDTF">2023-04-30T10:22:56Z</dcterms:modified>
</cp:coreProperties>
</file>