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85BAD3-C09C-418F-A4DC-ED846DA38E03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620DAC0-04B2-442D-88E6-87F772903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6002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</a:rPr>
              <a:t>B.A.Sem</a:t>
            </a:r>
            <a:r>
              <a:rPr lang="en-US" sz="3600" dirty="0" smtClean="0">
                <a:solidFill>
                  <a:srgbClr val="00B050"/>
                </a:solidFill>
              </a:rPr>
              <a:t> –</a:t>
            </a:r>
            <a:r>
              <a:rPr lang="en-US" sz="3600" dirty="0" smtClean="0">
                <a:solidFill>
                  <a:srgbClr val="00B050"/>
                </a:solidFill>
              </a:rPr>
              <a:t>V</a:t>
            </a:r>
            <a:r>
              <a:rPr lang="hi-IN" sz="3600" dirty="0">
                <a:solidFill>
                  <a:srgbClr val="00B050"/>
                </a:solidFill>
              </a:rPr>
              <a:t>i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en-US" sz="3600" dirty="0" smtClean="0">
                <a:solidFill>
                  <a:srgbClr val="00B050"/>
                </a:solidFill>
              </a:rPr>
              <a:t>paper Core </a:t>
            </a:r>
            <a:r>
              <a:rPr lang="en-US" sz="3600" dirty="0" smtClean="0">
                <a:solidFill>
                  <a:srgbClr val="00B050"/>
                </a:solidFill>
              </a:rPr>
              <a:t>3</a:t>
            </a:r>
            <a:r>
              <a:rPr lang="hi-IN" sz="3600" dirty="0" smtClean="0">
                <a:solidFill>
                  <a:srgbClr val="00B050"/>
                </a:solidFill>
              </a:rPr>
              <a:t>1</a:t>
            </a:r>
            <a:r>
              <a:rPr lang="en-US" sz="3600" dirty="0" smtClean="0">
                <a:solidFill>
                  <a:srgbClr val="00B050"/>
                </a:solidFill>
              </a:rPr>
              <a:t>2</a:t>
            </a:r>
            <a:r>
              <a:rPr lang="en-US" sz="3600" dirty="0" smtClean="0">
                <a:solidFill>
                  <a:srgbClr val="00B050"/>
                </a:solidFill>
              </a:rPr>
              <a:t/>
            </a:r>
            <a:br>
              <a:rPr lang="en-US" sz="3600" dirty="0" smtClean="0">
                <a:solidFill>
                  <a:srgbClr val="00B050"/>
                </a:solidFill>
              </a:rPr>
            </a:br>
            <a:r>
              <a:rPr lang="hi-IN" sz="3600" dirty="0" smtClean="0">
                <a:solidFill>
                  <a:srgbClr val="00B050"/>
                </a:solidFill>
              </a:rPr>
              <a:t>हिन्दी व्याकरण    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696200" cy="4038600"/>
          </a:xfrm>
        </p:spPr>
        <p:txBody>
          <a:bodyPr>
            <a:normAutofit/>
          </a:bodyPr>
          <a:lstStyle/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यूनिट </a:t>
            </a:r>
            <a:r>
              <a:rPr lang="hi-IN" sz="2800" b="1" dirty="0" smtClean="0">
                <a:solidFill>
                  <a:srgbClr val="7030A0"/>
                </a:solidFill>
              </a:rPr>
              <a:t>१    </a:t>
            </a:r>
            <a:endParaRPr lang="hi-IN" sz="3200" b="1" dirty="0" smtClean="0">
              <a:solidFill>
                <a:srgbClr val="7030A0"/>
              </a:solidFill>
            </a:endParaRPr>
          </a:p>
          <a:p>
            <a:pPr algn="ctr"/>
            <a:r>
              <a:rPr lang="hi-IN" sz="2800" b="1" dirty="0" smtClean="0">
                <a:solidFill>
                  <a:srgbClr val="7030A0"/>
                </a:solidFill>
              </a:rPr>
              <a:t>:वर्ण एवं शब्द-भेद   </a:t>
            </a:r>
            <a:r>
              <a:rPr lang="hi-IN" sz="2400" b="1" dirty="0" smtClean="0">
                <a:solidFill>
                  <a:srgbClr val="7030A0"/>
                </a:solidFill>
              </a:rPr>
              <a:t> </a:t>
            </a:r>
            <a:endParaRPr lang="hi-IN" sz="2400" b="1" dirty="0" smtClean="0">
              <a:solidFill>
                <a:srgbClr val="7030A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वर्ण की परिभाषा और उसके प्रकार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स्वर एवं व्यजन </a:t>
            </a: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संज्ञा की परिभाषा और प्रकार </a:t>
            </a:r>
            <a:endParaRPr lang="hi-IN" sz="20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2000" dirty="0" smtClean="0">
                <a:solidFill>
                  <a:srgbClr val="FF0000"/>
                </a:solidFill>
              </a:rPr>
              <a:t>सर्वनाम की परिभाषा और प्रकार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 </a:t>
            </a:r>
            <a:endParaRPr lang="hi-IN" sz="2000" dirty="0" smtClean="0">
              <a:solidFill>
                <a:srgbClr val="FF0000"/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 </a:t>
            </a:r>
          </a:p>
          <a:p>
            <a:pPr marL="342900" indent="-342900" algn="l">
              <a:buFontTx/>
              <a:buChar char="-"/>
            </a:pPr>
            <a:r>
              <a:rPr lang="hi-IN" sz="1800" dirty="0">
                <a:solidFill>
                  <a:schemeClr val="tx1"/>
                </a:solidFill>
              </a:rPr>
              <a:t> </a:t>
            </a:r>
            <a:r>
              <a:rPr lang="hi-IN" sz="18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Tx/>
              <a:buChar char="-"/>
            </a:pPr>
            <a:endParaRPr lang="en-US" sz="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752600"/>
          </a:xfrm>
        </p:spPr>
        <p:txBody>
          <a:bodyPr>
            <a:noAutofit/>
          </a:bodyPr>
          <a:lstStyle/>
          <a:p>
            <a:r>
              <a:rPr lang="hi-IN" sz="3600" dirty="0" smtClean="0">
                <a:solidFill>
                  <a:srgbClr val="FF0000"/>
                </a:solidFill>
              </a:rPr>
              <a:t>  </a:t>
            </a:r>
            <a:r>
              <a:rPr lang="hi-IN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>
                <a:solidFill>
                  <a:srgbClr val="00B050"/>
                </a:solidFill>
              </a:rPr>
              <a:t>B.A.Sem</a:t>
            </a:r>
            <a:r>
              <a:rPr lang="en-US" sz="3600" dirty="0">
                <a:solidFill>
                  <a:srgbClr val="00B050"/>
                </a:solidFill>
              </a:rPr>
              <a:t> –V</a:t>
            </a:r>
            <a:r>
              <a:rPr lang="hi-IN" sz="3600" dirty="0">
                <a:solidFill>
                  <a:srgbClr val="00B050"/>
                </a:solidFill>
              </a:rPr>
              <a:t>i</a:t>
            </a:r>
            <a:r>
              <a:rPr lang="en-US" sz="3600" dirty="0">
                <a:solidFill>
                  <a:srgbClr val="00B050"/>
                </a:solidFill>
              </a:rPr>
              <a:t> </a:t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rgbClr val="00B050"/>
                </a:solidFill>
              </a:rPr>
              <a:t>paper Core </a:t>
            </a:r>
            <a:r>
              <a:rPr lang="hi-IN" sz="3600" dirty="0" smtClean="0">
                <a:solidFill>
                  <a:srgbClr val="00B050"/>
                </a:solidFill>
              </a:rPr>
              <a:t>-</a:t>
            </a:r>
            <a:r>
              <a:rPr lang="en-US" sz="3600" dirty="0" smtClean="0">
                <a:solidFill>
                  <a:srgbClr val="00B050"/>
                </a:solidFill>
              </a:rPr>
              <a:t>3</a:t>
            </a:r>
            <a:r>
              <a:rPr lang="hi-IN" sz="3600" dirty="0">
                <a:solidFill>
                  <a:srgbClr val="00B050"/>
                </a:solidFill>
              </a:rPr>
              <a:t>1</a:t>
            </a:r>
            <a:r>
              <a:rPr lang="en-US" sz="3600" dirty="0">
                <a:solidFill>
                  <a:srgbClr val="00B050"/>
                </a:solidFill>
              </a:rPr>
              <a:t>2</a:t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hi-IN" sz="3600" dirty="0">
                <a:solidFill>
                  <a:srgbClr val="00B050"/>
                </a:solidFill>
              </a:rPr>
              <a:t>हिन्दी व्याकरण </a:t>
            </a:r>
            <a:r>
              <a:rPr lang="hi-IN" sz="3600" dirty="0" smtClean="0">
                <a:solidFill>
                  <a:srgbClr val="00B050"/>
                </a:solidFill>
              </a:rPr>
              <a:t> 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2766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यूनिट:२ </a:t>
            </a:r>
          </a:p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शब्द-भेद     </a:t>
            </a:r>
            <a:endParaRPr lang="hi-IN" sz="2800" dirty="0" smtClean="0">
              <a:solidFill>
                <a:srgbClr val="7030A0"/>
              </a:solidFill>
            </a:endParaRP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-विशेषण की परिभाषा और प्रकार </a:t>
            </a:r>
            <a:endParaRPr lang="hi-IN" sz="2000" dirty="0">
              <a:solidFill>
                <a:srgbClr val="FF0000"/>
              </a:solidFill>
            </a:endParaRP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-अव्यय की परिभाषा और प्रकार </a:t>
            </a:r>
            <a:r>
              <a:rPr lang="hi-IN" sz="20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-क्रिया की परिभाषा और प्रकार  </a:t>
            </a: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-अकर्मक क्रिया ,सकर्मक और सयुंक्त क्रिया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00200"/>
          </a:xfrm>
        </p:spPr>
        <p:txBody>
          <a:bodyPr>
            <a:normAutofit fontScale="90000"/>
          </a:bodyPr>
          <a:lstStyle/>
          <a:p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en-US" sz="4000" dirty="0" err="1">
                <a:solidFill>
                  <a:srgbClr val="00B050"/>
                </a:solidFill>
              </a:rPr>
              <a:t>B.A.Sem</a:t>
            </a:r>
            <a:r>
              <a:rPr lang="en-US" sz="4000" dirty="0">
                <a:solidFill>
                  <a:srgbClr val="00B050"/>
                </a:solidFill>
              </a:rPr>
              <a:t> –V</a:t>
            </a:r>
            <a:r>
              <a:rPr lang="hi-IN" sz="4000" dirty="0">
                <a:solidFill>
                  <a:srgbClr val="00B050"/>
                </a:solidFill>
              </a:rPr>
              <a:t>i</a:t>
            </a:r>
            <a:r>
              <a:rPr lang="en-US" sz="4000" dirty="0">
                <a:solidFill>
                  <a:srgbClr val="00B050"/>
                </a:solidFill>
              </a:rPr>
              <a:t> 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en-US" sz="4000" dirty="0">
                <a:solidFill>
                  <a:srgbClr val="00B050"/>
                </a:solidFill>
              </a:rPr>
              <a:t>paper Core </a:t>
            </a:r>
            <a:r>
              <a:rPr lang="hi-IN" sz="4000" dirty="0" smtClean="0">
                <a:solidFill>
                  <a:srgbClr val="00B050"/>
                </a:solidFill>
              </a:rPr>
              <a:t>-</a:t>
            </a:r>
            <a:r>
              <a:rPr lang="en-US" sz="4000" dirty="0" smtClean="0">
                <a:solidFill>
                  <a:srgbClr val="00B050"/>
                </a:solidFill>
              </a:rPr>
              <a:t>3</a:t>
            </a:r>
            <a:r>
              <a:rPr lang="hi-IN" sz="4000" dirty="0">
                <a:solidFill>
                  <a:srgbClr val="00B050"/>
                </a:solidFill>
              </a:rPr>
              <a:t>1</a:t>
            </a:r>
            <a:r>
              <a:rPr lang="en-US" sz="4000" dirty="0">
                <a:solidFill>
                  <a:srgbClr val="00B050"/>
                </a:solidFill>
              </a:rPr>
              <a:t>2</a:t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hi-IN" sz="4000" dirty="0">
                <a:solidFill>
                  <a:srgbClr val="00B050"/>
                </a:solidFill>
              </a:rPr>
              <a:t>हिन्दी व्याकरण 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162800" cy="3810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यूनिट ३</a:t>
            </a:r>
          </a:p>
          <a:p>
            <a:pPr algn="ctr"/>
            <a:r>
              <a:rPr lang="hi-IN" sz="2800" dirty="0" smtClean="0">
                <a:solidFill>
                  <a:srgbClr val="7030A0"/>
                </a:solidFill>
              </a:rPr>
              <a:t>हिन्दी </a:t>
            </a:r>
            <a:r>
              <a:rPr lang="hi-IN" sz="2800" dirty="0" smtClean="0">
                <a:solidFill>
                  <a:srgbClr val="7030A0"/>
                </a:solidFill>
              </a:rPr>
              <a:t>शब्द-रचना</a:t>
            </a:r>
          </a:p>
          <a:p>
            <a:r>
              <a:rPr lang="hi-IN" sz="2000" dirty="0" smtClean="0">
                <a:solidFill>
                  <a:srgbClr val="FF0000"/>
                </a:solidFill>
              </a:rPr>
              <a:t>-कारक और विभक्ति </a:t>
            </a:r>
          </a:p>
          <a:p>
            <a:r>
              <a:rPr lang="hi-IN" sz="2000" dirty="0" smtClean="0">
                <a:solidFill>
                  <a:srgbClr val="FF0000"/>
                </a:solidFill>
              </a:rPr>
              <a:t>-उपसर्ग और प्रत्यय </a:t>
            </a:r>
          </a:p>
          <a:p>
            <a:r>
              <a:rPr lang="hi-IN" sz="2000" dirty="0" smtClean="0">
                <a:solidFill>
                  <a:srgbClr val="FF0000"/>
                </a:solidFill>
              </a:rPr>
              <a:t>-समास की परिभाषा और उसके प्रकार</a:t>
            </a:r>
          </a:p>
          <a:p>
            <a:r>
              <a:rPr lang="hi-IN" sz="2000" dirty="0" smtClean="0">
                <a:solidFill>
                  <a:srgbClr val="FF0000"/>
                </a:solidFill>
              </a:rPr>
              <a:t>-द्रिगु समास </a:t>
            </a:r>
          </a:p>
          <a:p>
            <a:r>
              <a:rPr lang="hi-IN" sz="2000" dirty="0" smtClean="0">
                <a:solidFill>
                  <a:srgbClr val="FF0000"/>
                </a:solidFill>
              </a:rPr>
              <a:t> कर्मधारय     </a:t>
            </a:r>
            <a:r>
              <a:rPr lang="hi-IN" sz="1800" dirty="0" smtClean="0">
                <a:solidFill>
                  <a:srgbClr val="FF0000"/>
                </a:solidFill>
              </a:rPr>
              <a:t>  </a:t>
            </a:r>
            <a:endParaRPr lang="hi-IN" sz="1800" dirty="0" smtClean="0">
              <a:solidFill>
                <a:srgbClr val="FF0000"/>
              </a:solidFill>
            </a:endParaRPr>
          </a:p>
          <a:p>
            <a:pPr algn="l"/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</p:txBody>
      </p:sp>
    </p:spTree>
    <p:extLst>
      <p:ext uri="{BB962C8B-B14F-4D97-AF65-F5344CB8AC3E}">
        <p14:creationId xmlns:p14="http://schemas.microsoft.com/office/powerpoint/2010/main" val="323163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524000"/>
          </a:xfrm>
        </p:spPr>
        <p:txBody>
          <a:bodyPr>
            <a:noAutofit/>
          </a:bodyPr>
          <a:lstStyle/>
          <a:p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chemeClr val="accent2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B.A.Sem</a:t>
            </a:r>
            <a:r>
              <a:rPr lang="en-US" dirty="0">
                <a:solidFill>
                  <a:srgbClr val="00B050"/>
                </a:solidFill>
              </a:rPr>
              <a:t> –V</a:t>
            </a:r>
            <a:r>
              <a:rPr lang="hi-IN" dirty="0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paper Core </a:t>
            </a:r>
            <a:r>
              <a:rPr lang="hi-IN" dirty="0" smtClean="0">
                <a:solidFill>
                  <a:srgbClr val="00B050"/>
                </a:solidFill>
              </a:rPr>
              <a:t>-</a:t>
            </a:r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hi-IN" dirty="0" smtClean="0">
                <a:solidFill>
                  <a:srgbClr val="00B050"/>
                </a:solidFill>
              </a:rPr>
              <a:t>12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hi-IN" dirty="0">
                <a:solidFill>
                  <a:srgbClr val="00B050"/>
                </a:solidFill>
              </a:rPr>
              <a:t>हिन्दी व्याकरण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696200" cy="3276600"/>
          </a:xfrm>
        </p:spPr>
        <p:txBody>
          <a:bodyPr>
            <a:normAutofit/>
          </a:bodyPr>
          <a:lstStyle/>
          <a:p>
            <a:pPr algn="l"/>
            <a:r>
              <a:rPr lang="hi-IN" sz="3600" b="1" dirty="0" smtClean="0">
                <a:solidFill>
                  <a:srgbClr val="7030A0"/>
                </a:solidFill>
              </a:rPr>
              <a:t>            </a:t>
            </a:r>
            <a:r>
              <a:rPr lang="hi-IN" sz="3600" b="1" dirty="0" smtClean="0">
                <a:solidFill>
                  <a:srgbClr val="7030A0"/>
                </a:solidFill>
              </a:rPr>
              <a:t>     </a:t>
            </a:r>
            <a:r>
              <a:rPr lang="hi-IN" sz="2800" b="1" dirty="0" smtClean="0">
                <a:solidFill>
                  <a:srgbClr val="7030A0"/>
                </a:solidFill>
              </a:rPr>
              <a:t>यूनिट </a:t>
            </a:r>
            <a:r>
              <a:rPr lang="hi-IN" sz="2800" b="1" dirty="0" smtClean="0">
                <a:solidFill>
                  <a:srgbClr val="7030A0"/>
                </a:solidFill>
              </a:rPr>
              <a:t>४ </a:t>
            </a:r>
          </a:p>
          <a:p>
            <a:pPr algn="l"/>
            <a:r>
              <a:rPr lang="hi-IN" sz="2800" b="1" dirty="0">
                <a:solidFill>
                  <a:srgbClr val="7030A0"/>
                </a:solidFill>
              </a:rPr>
              <a:t> </a:t>
            </a:r>
            <a:r>
              <a:rPr lang="hi-IN" sz="2800" b="1" dirty="0" smtClean="0">
                <a:solidFill>
                  <a:srgbClr val="7030A0"/>
                </a:solidFill>
              </a:rPr>
              <a:t>            </a:t>
            </a:r>
            <a:r>
              <a:rPr lang="hi-IN" sz="2800" b="1" dirty="0">
                <a:solidFill>
                  <a:srgbClr val="7030A0"/>
                </a:solidFill>
              </a:rPr>
              <a:t> </a:t>
            </a:r>
            <a:r>
              <a:rPr lang="hi-IN" sz="2800" b="1" dirty="0" smtClean="0">
                <a:solidFill>
                  <a:srgbClr val="7030A0"/>
                </a:solidFill>
              </a:rPr>
              <a:t> संधि और वाक्य रचना </a:t>
            </a:r>
            <a:r>
              <a:rPr lang="hi-IN" sz="2800" b="1" dirty="0" smtClean="0">
                <a:solidFill>
                  <a:srgbClr val="7030A0"/>
                </a:solidFill>
              </a:rPr>
              <a:t>    </a:t>
            </a:r>
            <a:endParaRPr lang="hi-IN" b="1" dirty="0" smtClean="0">
              <a:solidFill>
                <a:srgbClr val="7030A0"/>
              </a:solidFill>
            </a:endParaRPr>
          </a:p>
          <a:p>
            <a:pPr algn="l"/>
            <a:r>
              <a:rPr lang="hi-IN" sz="2400" dirty="0" smtClean="0"/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- </a:t>
            </a:r>
            <a:r>
              <a:rPr lang="hi-IN" sz="2000" dirty="0" smtClean="0">
                <a:solidFill>
                  <a:srgbClr val="FF0000"/>
                </a:solidFill>
              </a:rPr>
              <a:t>  संधि की परिभाषा और प्रकार 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r>
              <a:rPr lang="hi-IN" sz="2000" dirty="0">
                <a:solidFill>
                  <a:srgbClr val="FF0000"/>
                </a:solidFill>
              </a:rPr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- </a:t>
            </a:r>
            <a:r>
              <a:rPr lang="hi-IN" sz="2000" dirty="0" smtClean="0">
                <a:solidFill>
                  <a:srgbClr val="FF0000"/>
                </a:solidFill>
              </a:rPr>
              <a:t>  वाक्य की परिभाषा </a:t>
            </a:r>
          </a:p>
          <a:p>
            <a:pPr algn="l"/>
            <a:r>
              <a:rPr lang="hi-IN" sz="2000" dirty="0">
                <a:solidFill>
                  <a:srgbClr val="FF0000"/>
                </a:solidFill>
              </a:rPr>
              <a:t> </a:t>
            </a:r>
            <a:r>
              <a:rPr lang="hi-IN" sz="2000" dirty="0" smtClean="0">
                <a:solidFill>
                  <a:srgbClr val="FF0000"/>
                </a:solidFill>
              </a:rPr>
              <a:t>-   अर्थ की द्रष्टि से प्रकार </a:t>
            </a:r>
            <a:r>
              <a:rPr lang="hi-IN" sz="2000" dirty="0" smtClean="0">
                <a:solidFill>
                  <a:srgbClr val="FF0000"/>
                </a:solidFill>
              </a:rPr>
              <a:t>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r>
              <a:rPr lang="hi-IN" sz="2000" dirty="0">
                <a:solidFill>
                  <a:srgbClr val="FF0000"/>
                </a:solidFill>
              </a:rPr>
              <a:t> </a:t>
            </a:r>
            <a:r>
              <a:rPr lang="hi-IN" sz="2000" smtClean="0">
                <a:solidFill>
                  <a:srgbClr val="FF0000"/>
                </a:solidFill>
              </a:rPr>
              <a:t>- </a:t>
            </a:r>
            <a:r>
              <a:rPr lang="hi-IN" sz="2000" smtClean="0">
                <a:solidFill>
                  <a:srgbClr val="FF0000"/>
                </a:solidFill>
              </a:rPr>
              <a:t>  रचना </a:t>
            </a:r>
            <a:r>
              <a:rPr lang="hi-IN" sz="2000" dirty="0" smtClean="0">
                <a:solidFill>
                  <a:srgbClr val="FF0000"/>
                </a:solidFill>
              </a:rPr>
              <a:t>की द्रष्टि से प्रकार  </a:t>
            </a:r>
            <a:endParaRPr lang="hi-IN" sz="2000" dirty="0" smtClean="0">
              <a:solidFill>
                <a:srgbClr val="FF0000"/>
              </a:solidFill>
            </a:endParaRPr>
          </a:p>
          <a:p>
            <a:pPr algn="l"/>
            <a:r>
              <a:rPr lang="hi-IN" sz="200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hi-IN" sz="1600" dirty="0" smtClean="0"/>
          </a:p>
          <a:p>
            <a:pPr marL="342900" indent="-342900" algn="l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14457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125</TotalTime>
  <Words>134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B.A.Sem –Vi  paper Core 312 हिन्दी व्याकरण    </vt:lpstr>
      <vt:lpstr>   B.A.Sem –Vi  paper Core -312 हिन्दी व्याकरण  </vt:lpstr>
      <vt:lpstr> B.A.Sem –Vi  paper Core -312 हिन्दी व्याकरण </vt:lpstr>
      <vt:lpstr>   B.A.Sem –Vi  paper Core -312 हिन्दी व्याकरण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B.A.Sem – 1 paper Core 102 आधुनिक हिन्दी कहानी</dc:title>
  <dc:creator>Aelik</dc:creator>
  <cp:lastModifiedBy>Aelik</cp:lastModifiedBy>
  <cp:revision>18</cp:revision>
  <dcterms:created xsi:type="dcterms:W3CDTF">2023-04-29T09:12:23Z</dcterms:created>
  <dcterms:modified xsi:type="dcterms:W3CDTF">2023-04-29T16:20:33Z</dcterms:modified>
</cp:coreProperties>
</file>