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85BAD3-C09C-418F-A4DC-ED846DA38E03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676400"/>
          </a:xfrm>
        </p:spPr>
        <p:txBody>
          <a:bodyPr>
            <a:noAutofit/>
          </a:bodyPr>
          <a:lstStyle/>
          <a:p>
            <a:r>
              <a:rPr lang="hi-IN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B.A.Sem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–V</a:t>
            </a:r>
            <a:r>
              <a:rPr lang="hi-IN" sz="2800" b="1" dirty="0">
                <a:solidFill>
                  <a:srgbClr val="00B050"/>
                </a:solidFill>
              </a:rPr>
              <a:t>i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hi-IN" sz="2800" b="1" dirty="0" smtClean="0">
                <a:solidFill>
                  <a:srgbClr val="00B050"/>
                </a:solidFill>
              </a:rPr>
              <a:t> पेपर-</a:t>
            </a:r>
            <a:r>
              <a:rPr lang="en-US" sz="2800" b="1" dirty="0" smtClean="0">
                <a:solidFill>
                  <a:srgbClr val="00B050"/>
                </a:solidFill>
              </a:rPr>
              <a:t>Core </a:t>
            </a:r>
            <a:r>
              <a:rPr lang="en-US" sz="2800" b="1" dirty="0" smtClean="0">
                <a:solidFill>
                  <a:srgbClr val="00B050"/>
                </a:solidFill>
              </a:rPr>
              <a:t>3</a:t>
            </a:r>
            <a:r>
              <a:rPr lang="hi-IN" sz="2800" b="1" dirty="0" smtClean="0">
                <a:solidFill>
                  <a:srgbClr val="00B050"/>
                </a:solidFill>
              </a:rPr>
              <a:t>1</a:t>
            </a:r>
            <a:r>
              <a:rPr lang="en-US" sz="2800" b="1" dirty="0" smtClean="0">
                <a:solidFill>
                  <a:srgbClr val="00B050"/>
                </a:solidFill>
              </a:rPr>
              <a:t>2</a:t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hi-IN" sz="2800" b="1" dirty="0" smtClean="0">
                <a:solidFill>
                  <a:srgbClr val="00B050"/>
                </a:solidFill>
              </a:rPr>
              <a:t> हिन्दी </a:t>
            </a:r>
            <a:r>
              <a:rPr lang="hi-IN" sz="2800" b="1" dirty="0" smtClean="0">
                <a:solidFill>
                  <a:srgbClr val="00B050"/>
                </a:solidFill>
              </a:rPr>
              <a:t>व्याकरण </a:t>
            </a: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 </a:t>
            </a:r>
            <a:r>
              <a:rPr lang="hi-IN" sz="2800" b="1" dirty="0" smtClean="0">
                <a:solidFill>
                  <a:srgbClr val="00B050"/>
                </a:solidFill>
              </a:rPr>
              <a:t>       :- प्रा. डी.एस.चौधरी </a:t>
            </a:r>
            <a:r>
              <a:rPr lang="hi-IN" sz="2800" b="1" dirty="0" smtClean="0">
                <a:solidFill>
                  <a:srgbClr val="00B050"/>
                </a:solidFill>
              </a:rPr>
              <a:t>  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696200" cy="3810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i-IN" sz="2800" b="1" dirty="0" smtClean="0">
                <a:solidFill>
                  <a:srgbClr val="7030A0"/>
                </a:solidFill>
              </a:rPr>
              <a:t>यूनिट १    </a:t>
            </a:r>
            <a:endParaRPr lang="hi-IN" sz="3200" b="1" dirty="0" smtClean="0">
              <a:solidFill>
                <a:srgbClr val="7030A0"/>
              </a:solidFill>
            </a:endParaRPr>
          </a:p>
          <a:p>
            <a:pPr algn="ctr"/>
            <a:r>
              <a:rPr lang="hi-IN" sz="2800" b="1" dirty="0" smtClean="0">
                <a:solidFill>
                  <a:srgbClr val="7030A0"/>
                </a:solidFill>
              </a:rPr>
              <a:t>:वर्ण एवं </a:t>
            </a:r>
            <a:r>
              <a:rPr lang="hi-IN" sz="2800" b="1" dirty="0" smtClean="0">
                <a:solidFill>
                  <a:srgbClr val="7030A0"/>
                </a:solidFill>
              </a:rPr>
              <a:t>शब्द-भेद   </a:t>
            </a:r>
            <a:r>
              <a:rPr lang="hi-IN" sz="2400" b="1" dirty="0" smtClean="0">
                <a:solidFill>
                  <a:srgbClr val="7030A0"/>
                </a:solidFill>
              </a:rPr>
              <a:t> </a:t>
            </a:r>
            <a:endParaRPr lang="hi-IN" sz="2400" b="1" dirty="0" smtClean="0">
              <a:solidFill>
                <a:srgbClr val="7030A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400" b="1" dirty="0" smtClean="0">
                <a:solidFill>
                  <a:srgbClr val="FF0000"/>
                </a:solidFill>
              </a:rPr>
              <a:t>वर्ण की परिभाषा और उसके </a:t>
            </a:r>
            <a:r>
              <a:rPr lang="hi-IN" sz="2400" b="1" dirty="0" smtClean="0">
                <a:solidFill>
                  <a:srgbClr val="FF0000"/>
                </a:solidFill>
              </a:rPr>
              <a:t>प्रकार  </a:t>
            </a:r>
            <a:endParaRPr lang="hi-IN" sz="2400" b="1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400" b="1" dirty="0" smtClean="0">
                <a:solidFill>
                  <a:srgbClr val="FF0000"/>
                </a:solidFill>
              </a:rPr>
              <a:t>स्वर एवं व्यजन </a:t>
            </a:r>
          </a:p>
          <a:p>
            <a:pPr marL="342900" indent="-342900" algn="l">
              <a:buFontTx/>
              <a:buChar char="-"/>
            </a:pPr>
            <a:r>
              <a:rPr lang="hi-IN" sz="2400" b="1" dirty="0" smtClean="0">
                <a:solidFill>
                  <a:srgbClr val="FF0000"/>
                </a:solidFill>
              </a:rPr>
              <a:t>संज्ञा की परिभाषा और प्रकार </a:t>
            </a:r>
          </a:p>
          <a:p>
            <a:pPr marL="342900" indent="-342900" algn="l">
              <a:buFontTx/>
              <a:buChar char="-"/>
            </a:pPr>
            <a:r>
              <a:rPr lang="hi-IN" sz="2400" b="1" dirty="0" smtClean="0">
                <a:solidFill>
                  <a:srgbClr val="FF0000"/>
                </a:solidFill>
              </a:rPr>
              <a:t>सर्वनाम की परिभाषा और प्रकार  </a:t>
            </a:r>
          </a:p>
          <a:p>
            <a:pPr algn="l"/>
            <a:r>
              <a:rPr lang="hi-IN" sz="2400" b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524000"/>
          </a:xfrm>
        </p:spPr>
        <p:txBody>
          <a:bodyPr>
            <a:noAutofit/>
          </a:bodyPr>
          <a:lstStyle/>
          <a:p>
            <a:pPr algn="ctr"/>
            <a:r>
              <a:rPr lang="hi-IN" sz="3600" dirty="0" smtClean="0">
                <a:solidFill>
                  <a:srgbClr val="00B050"/>
                </a:solidFill>
              </a:rPr>
              <a:t>यूनिट-२ </a:t>
            </a:r>
            <a:br>
              <a:rPr lang="hi-IN" sz="3600" dirty="0" smtClean="0">
                <a:solidFill>
                  <a:srgbClr val="00B050"/>
                </a:solidFill>
              </a:rPr>
            </a:br>
            <a:r>
              <a:rPr lang="hi-IN" sz="3600" dirty="0" smtClean="0">
                <a:solidFill>
                  <a:srgbClr val="00B050"/>
                </a:solidFill>
              </a:rPr>
              <a:t>शब्द-भेद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2766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7030A0"/>
                </a:solidFill>
              </a:rPr>
              <a:t>     </a:t>
            </a:r>
            <a:endParaRPr lang="hi-IN" sz="2800" dirty="0" smtClean="0">
              <a:solidFill>
                <a:srgbClr val="7030A0"/>
              </a:solidFill>
            </a:endParaRPr>
          </a:p>
          <a:p>
            <a:pPr algn="l"/>
            <a:r>
              <a:rPr lang="hi-IN" sz="2400" b="1" dirty="0" smtClean="0">
                <a:solidFill>
                  <a:srgbClr val="FF0000"/>
                </a:solidFill>
              </a:rPr>
              <a:t>-विशेषण की परिभाषा और प्रकार </a:t>
            </a:r>
            <a:endParaRPr lang="hi-IN" sz="2400" b="1" dirty="0">
              <a:solidFill>
                <a:srgbClr val="FF0000"/>
              </a:solidFill>
            </a:endParaRPr>
          </a:p>
          <a:p>
            <a:pPr algn="l"/>
            <a:r>
              <a:rPr lang="hi-IN" sz="2400" b="1" dirty="0" smtClean="0">
                <a:solidFill>
                  <a:srgbClr val="FF0000"/>
                </a:solidFill>
              </a:rPr>
              <a:t>-लिंग एवं वचन  </a:t>
            </a:r>
            <a:r>
              <a:rPr lang="hi-IN" sz="2400" b="1" dirty="0" smtClean="0">
                <a:solidFill>
                  <a:srgbClr val="FF0000"/>
                </a:solidFill>
              </a:rPr>
              <a:t>की परिभाषा और प्रकार  </a:t>
            </a:r>
          </a:p>
          <a:p>
            <a:pPr algn="l"/>
            <a:r>
              <a:rPr lang="hi-IN" sz="2400" b="1" dirty="0" smtClean="0">
                <a:solidFill>
                  <a:srgbClr val="FF0000"/>
                </a:solidFill>
              </a:rPr>
              <a:t>-क्रिया की परिभाषा और प्रकार  </a:t>
            </a:r>
          </a:p>
          <a:p>
            <a:pPr algn="l"/>
            <a:r>
              <a:rPr lang="hi-IN" sz="2400" b="1" dirty="0" smtClean="0">
                <a:solidFill>
                  <a:srgbClr val="FF0000"/>
                </a:solidFill>
              </a:rPr>
              <a:t>-अकर्मक क्रिया ,सकर्मक और सयुंक्त क्रिया </a:t>
            </a:r>
          </a:p>
          <a:p>
            <a:pPr algn="l"/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r>
              <a:rPr lang="hi-IN" sz="3200" b="1" dirty="0" smtClean="0">
                <a:solidFill>
                  <a:srgbClr val="00B050"/>
                </a:solidFill>
              </a:rPr>
              <a:t>यूनिट-३ </a:t>
            </a:r>
            <a:br>
              <a:rPr lang="hi-IN" sz="3200" b="1" dirty="0" smtClean="0">
                <a:solidFill>
                  <a:srgbClr val="00B050"/>
                </a:solidFill>
              </a:rPr>
            </a:br>
            <a:r>
              <a:rPr lang="hi-IN" sz="3200" b="1" dirty="0" smtClean="0">
                <a:solidFill>
                  <a:srgbClr val="00B050"/>
                </a:solidFill>
              </a:rPr>
              <a:t>हिन्दी शब्द-रचना </a:t>
            </a:r>
            <a:r>
              <a:rPr lang="hi-IN" sz="4000" b="1" dirty="0" smtClean="0">
                <a:solidFill>
                  <a:srgbClr val="00B050"/>
                </a:solidFill>
              </a:rPr>
              <a:t>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81200"/>
            <a:ext cx="7162800" cy="3810000"/>
          </a:xfrm>
        </p:spPr>
        <p:txBody>
          <a:bodyPr>
            <a:normAutofit/>
          </a:bodyPr>
          <a:lstStyle/>
          <a:p>
            <a:pPr algn="ctr"/>
            <a:endParaRPr lang="hi-IN" sz="2800" dirty="0" smtClean="0">
              <a:solidFill>
                <a:srgbClr val="7030A0"/>
              </a:solidFill>
            </a:endParaRPr>
          </a:p>
          <a:p>
            <a:r>
              <a:rPr lang="hi-IN" sz="2400" b="1" dirty="0" smtClean="0">
                <a:solidFill>
                  <a:srgbClr val="FF0000"/>
                </a:solidFill>
              </a:rPr>
              <a:t>-कारक और विभक्ति </a:t>
            </a:r>
          </a:p>
          <a:p>
            <a:r>
              <a:rPr lang="hi-IN" sz="2400" b="1" dirty="0" smtClean="0">
                <a:solidFill>
                  <a:srgbClr val="FF0000"/>
                </a:solidFill>
              </a:rPr>
              <a:t>-उपसर्ग और प्रत्यय </a:t>
            </a:r>
          </a:p>
          <a:p>
            <a:r>
              <a:rPr lang="hi-IN" sz="2400" b="1" dirty="0" smtClean="0">
                <a:solidFill>
                  <a:srgbClr val="FF0000"/>
                </a:solidFill>
              </a:rPr>
              <a:t>-समास की परिभाषा और उसके प्रकार</a:t>
            </a:r>
          </a:p>
          <a:p>
            <a:r>
              <a:rPr lang="hi-IN" sz="2400" b="1" dirty="0" smtClean="0">
                <a:solidFill>
                  <a:srgbClr val="FF0000"/>
                </a:solidFill>
              </a:rPr>
              <a:t>-द्रिगु समास </a:t>
            </a:r>
          </a:p>
          <a:p>
            <a:r>
              <a:rPr lang="hi-IN" sz="2400" b="1" dirty="0" smtClean="0">
                <a:solidFill>
                  <a:srgbClr val="FF0000"/>
                </a:solidFill>
              </a:rPr>
              <a:t> कर्मधारय     </a:t>
            </a:r>
            <a:r>
              <a:rPr lang="hi-IN" sz="2000" b="1" dirty="0" smtClean="0">
                <a:solidFill>
                  <a:srgbClr val="FF0000"/>
                </a:solidFill>
              </a:rPr>
              <a:t>  </a:t>
            </a:r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219200"/>
          </a:xfrm>
        </p:spPr>
        <p:txBody>
          <a:bodyPr>
            <a:noAutofit/>
          </a:bodyPr>
          <a:lstStyle/>
          <a:p>
            <a:pPr algn="ctr"/>
            <a:r>
              <a:rPr lang="hi-IN" sz="4000" b="1" dirty="0" smtClean="0">
                <a:solidFill>
                  <a:srgbClr val="7030A0"/>
                </a:solidFill>
              </a:rPr>
              <a:t> </a:t>
            </a:r>
            <a:r>
              <a:rPr lang="hi-IN" b="1" dirty="0">
                <a:solidFill>
                  <a:srgbClr val="7030A0"/>
                </a:solidFill>
              </a:rPr>
              <a:t>यूनिट ४ </a:t>
            </a:r>
            <a:br>
              <a:rPr lang="hi-IN" b="1" dirty="0">
                <a:solidFill>
                  <a:srgbClr val="7030A0"/>
                </a:solidFill>
              </a:rPr>
            </a:br>
            <a:r>
              <a:rPr lang="hi-IN" b="1" dirty="0">
                <a:solidFill>
                  <a:srgbClr val="7030A0"/>
                </a:solidFill>
              </a:rPr>
              <a:t> </a:t>
            </a:r>
            <a:r>
              <a:rPr lang="hi-IN" b="1" dirty="0" smtClean="0">
                <a:solidFill>
                  <a:srgbClr val="7030A0"/>
                </a:solidFill>
              </a:rPr>
              <a:t> संधि </a:t>
            </a:r>
            <a:r>
              <a:rPr lang="hi-IN" b="1" dirty="0">
                <a:solidFill>
                  <a:srgbClr val="7030A0"/>
                </a:solidFill>
              </a:rPr>
              <a:t>और वाक्य रचना    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696200" cy="3276600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endParaRPr lang="hi-IN" sz="20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hi-IN" sz="2400" b="1" dirty="0" smtClean="0">
                <a:solidFill>
                  <a:srgbClr val="FF0000"/>
                </a:solidFill>
              </a:rPr>
              <a:t>  विटाम चिह्न </a:t>
            </a:r>
            <a:endParaRPr lang="hi-IN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hi-IN" sz="2400" b="1" dirty="0" smtClean="0">
                <a:solidFill>
                  <a:srgbClr val="FF0000"/>
                </a:solidFill>
              </a:rPr>
              <a:t>  संधि </a:t>
            </a:r>
            <a:r>
              <a:rPr lang="hi-IN" sz="2400" b="1" dirty="0" smtClean="0">
                <a:solidFill>
                  <a:srgbClr val="FF0000"/>
                </a:solidFill>
              </a:rPr>
              <a:t>की परिभाषा और प्रकार </a:t>
            </a:r>
          </a:p>
          <a:p>
            <a:r>
              <a:rPr lang="hi-IN" sz="2400" b="1" dirty="0">
                <a:solidFill>
                  <a:srgbClr val="FF0000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-   वाक्य की परिभाषा </a:t>
            </a:r>
          </a:p>
          <a:p>
            <a:r>
              <a:rPr lang="hi-IN" sz="2400" b="1" dirty="0">
                <a:solidFill>
                  <a:srgbClr val="FF0000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-   अर्थ की द्रष्टि से प्रकार   </a:t>
            </a:r>
          </a:p>
          <a:p>
            <a:r>
              <a:rPr lang="hi-IN" sz="2400" b="1" dirty="0">
                <a:solidFill>
                  <a:srgbClr val="FF0000"/>
                </a:solidFill>
              </a:rPr>
              <a:t> </a:t>
            </a:r>
            <a:r>
              <a:rPr lang="hi-IN" sz="2400" b="1" dirty="0" smtClean="0">
                <a:solidFill>
                  <a:srgbClr val="FF0000"/>
                </a:solidFill>
              </a:rPr>
              <a:t>-   रचना की द्रष्टि से प्रकार  </a:t>
            </a:r>
          </a:p>
          <a:p>
            <a:r>
              <a:rPr lang="hi-IN" sz="2400" b="1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135</TotalTime>
  <Words>117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 B.A.Sem –Vi   पेपर-Core 312  हिन्दी व्याकरण            :- प्रा. डी.एस.चौधरी    </vt:lpstr>
      <vt:lpstr>यूनिट-२  शब्द-भेद </vt:lpstr>
      <vt:lpstr> यूनिट-३  हिन्दी शब्द-रचना  </vt:lpstr>
      <vt:lpstr> यूनिट ४    संधि और वाक्य रचना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19</cp:revision>
  <dcterms:created xsi:type="dcterms:W3CDTF">2023-04-29T09:12:23Z</dcterms:created>
  <dcterms:modified xsi:type="dcterms:W3CDTF">2023-05-01T07:15:17Z</dcterms:modified>
</cp:coreProperties>
</file>