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600200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00B050"/>
                </a:solidFill>
              </a:rPr>
              <a:t>B.A.Sem</a:t>
            </a:r>
            <a:r>
              <a:rPr lang="en-US" sz="2400" b="1" dirty="0" smtClean="0">
                <a:solidFill>
                  <a:srgbClr val="00B050"/>
                </a:solidFill>
              </a:rPr>
              <a:t> –V</a:t>
            </a:r>
            <a:r>
              <a:rPr lang="hi-IN" sz="2400" b="1" dirty="0">
                <a:solidFill>
                  <a:srgbClr val="00B050"/>
                </a:solidFill>
              </a:rPr>
              <a:t>i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br>
              <a:rPr lang="en-US" sz="2400" b="1" dirty="0" smtClean="0">
                <a:solidFill>
                  <a:srgbClr val="00B050"/>
                </a:solidFill>
              </a:rPr>
            </a:br>
            <a:r>
              <a:rPr lang="hi-IN" sz="2400" b="1" dirty="0" smtClean="0">
                <a:solidFill>
                  <a:srgbClr val="00B050"/>
                </a:solidFill>
              </a:rPr>
              <a:t>पेपर </a:t>
            </a:r>
            <a:r>
              <a:rPr lang="en-US" sz="2400" b="1" dirty="0" smtClean="0">
                <a:solidFill>
                  <a:srgbClr val="00B050"/>
                </a:solidFill>
              </a:rPr>
              <a:t> Core 3</a:t>
            </a:r>
            <a:r>
              <a:rPr lang="hi-IN" sz="2400" b="1" dirty="0" smtClean="0">
                <a:solidFill>
                  <a:srgbClr val="00B050"/>
                </a:solidFill>
              </a:rPr>
              <a:t>1</a:t>
            </a:r>
            <a:r>
              <a:rPr lang="en-US" sz="2400" b="1" dirty="0" smtClean="0">
                <a:solidFill>
                  <a:srgbClr val="00B050"/>
                </a:solidFill>
              </a:rPr>
              <a:t>4</a:t>
            </a:r>
            <a:r>
              <a:rPr lang="hi-IN" sz="2400" b="1" dirty="0" smtClean="0">
                <a:solidFill>
                  <a:srgbClr val="00B050"/>
                </a:solidFill>
              </a:rPr>
              <a:t>  </a:t>
            </a:r>
            <a:r>
              <a:rPr lang="en-US" sz="2400" b="1" dirty="0" smtClean="0">
                <a:solidFill>
                  <a:srgbClr val="00B050"/>
                </a:solidFill>
              </a:rPr>
              <a:t/>
            </a:r>
            <a:br>
              <a:rPr lang="en-US" sz="2400" b="1" dirty="0" smtClean="0">
                <a:solidFill>
                  <a:srgbClr val="00B050"/>
                </a:solidFill>
              </a:rPr>
            </a:br>
            <a:r>
              <a:rPr lang="hi-IN" sz="2400" b="1" dirty="0" smtClean="0">
                <a:solidFill>
                  <a:srgbClr val="00B050"/>
                </a:solidFill>
              </a:rPr>
              <a:t>जनसंचार माध्यम लेखन</a:t>
            </a:r>
            <a:r>
              <a:rPr lang="en-US" sz="2400" b="1" dirty="0" smtClean="0">
                <a:solidFill>
                  <a:srgbClr val="00B050"/>
                </a:solidFill>
              </a:rPr>
              <a:t/>
            </a:r>
            <a:br>
              <a:rPr lang="en-US" sz="2400" b="1" dirty="0" smtClean="0">
                <a:solidFill>
                  <a:srgbClr val="00B050"/>
                </a:solidFill>
              </a:rPr>
            </a:b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hi-IN" sz="2400" b="1" dirty="0" smtClean="0">
                <a:solidFill>
                  <a:srgbClr val="00B050"/>
                </a:solidFill>
              </a:rPr>
              <a:t>    :- प्रा.डी.एस.चौधरी     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7696200" cy="3962400"/>
          </a:xfrm>
        </p:spPr>
        <p:txBody>
          <a:bodyPr>
            <a:normAutofit fontScale="40000" lnSpcReduction="20000"/>
          </a:bodyPr>
          <a:lstStyle/>
          <a:p>
            <a:pPr algn="ctr"/>
            <a:endParaRPr lang="hi-IN" sz="2800" b="1" dirty="0" smtClean="0">
              <a:solidFill>
                <a:srgbClr val="7030A0"/>
              </a:solidFill>
            </a:endParaRPr>
          </a:p>
          <a:p>
            <a:pPr algn="ctr"/>
            <a:r>
              <a:rPr lang="hi-IN" sz="6000" b="1" dirty="0" smtClean="0">
                <a:solidFill>
                  <a:srgbClr val="7030A0"/>
                </a:solidFill>
              </a:rPr>
              <a:t>यूनिट १    </a:t>
            </a:r>
            <a:endParaRPr lang="hi-IN" sz="7000" b="1" dirty="0" smtClean="0">
              <a:solidFill>
                <a:srgbClr val="7030A0"/>
              </a:solidFill>
            </a:endParaRPr>
          </a:p>
          <a:p>
            <a:pPr algn="ctr"/>
            <a:r>
              <a:rPr lang="hi-IN" sz="6000" b="1" dirty="0" smtClean="0">
                <a:solidFill>
                  <a:srgbClr val="7030A0"/>
                </a:solidFill>
              </a:rPr>
              <a:t>:जनसंचार माध्यम के विकास की रुपरेखा </a:t>
            </a:r>
            <a:endParaRPr lang="hi-IN" sz="2800" b="1" dirty="0" smtClean="0">
              <a:solidFill>
                <a:srgbClr val="7030A0"/>
              </a:solidFill>
            </a:endParaRPr>
          </a:p>
          <a:p>
            <a:pPr algn="ctr"/>
            <a:r>
              <a:rPr lang="hi-IN" sz="2800" b="1" dirty="0" smtClean="0">
                <a:solidFill>
                  <a:srgbClr val="7030A0"/>
                </a:solidFill>
              </a:rPr>
              <a:t> </a:t>
            </a:r>
          </a:p>
          <a:p>
            <a:pPr algn="ctr"/>
            <a:r>
              <a:rPr lang="hi-IN" sz="2800" b="1" dirty="0" smtClean="0">
                <a:solidFill>
                  <a:srgbClr val="7030A0"/>
                </a:solidFill>
              </a:rPr>
              <a:t>  </a:t>
            </a:r>
            <a:r>
              <a:rPr lang="hi-IN" sz="2400" b="1" dirty="0" smtClean="0">
                <a:solidFill>
                  <a:srgbClr val="7030A0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r>
              <a:rPr lang="hi-IN" sz="6000" dirty="0" smtClean="0">
                <a:solidFill>
                  <a:srgbClr val="FF0000"/>
                </a:solidFill>
              </a:rPr>
              <a:t>जनसंचार माध्यम परिभाषा और तत्व   </a:t>
            </a:r>
          </a:p>
          <a:p>
            <a:pPr marL="342900" indent="-342900" algn="l">
              <a:buFontTx/>
              <a:buChar char="-"/>
            </a:pPr>
            <a:r>
              <a:rPr lang="hi-IN" sz="6000" dirty="0" smtClean="0">
                <a:solidFill>
                  <a:srgbClr val="FF0000"/>
                </a:solidFill>
              </a:rPr>
              <a:t>जनसंचार माध्यम केप्रक्रिया  </a:t>
            </a:r>
          </a:p>
          <a:p>
            <a:pPr marL="342900" indent="-342900" algn="l">
              <a:buFontTx/>
              <a:buChar char="-"/>
            </a:pPr>
            <a:r>
              <a:rPr lang="hi-IN" sz="6000" dirty="0" smtClean="0">
                <a:solidFill>
                  <a:srgbClr val="FF0000"/>
                </a:solidFill>
              </a:rPr>
              <a:t>जनसंचार माध्यम का कार्य एवं महत्व  </a:t>
            </a:r>
          </a:p>
          <a:p>
            <a:pPr algn="l"/>
            <a:r>
              <a:rPr lang="hi-IN" sz="6000" dirty="0" smtClean="0">
                <a:solidFill>
                  <a:srgbClr val="FF0000"/>
                </a:solidFill>
              </a:rPr>
              <a:t>  </a:t>
            </a:r>
          </a:p>
          <a:p>
            <a:pPr algn="l"/>
            <a:r>
              <a:rPr lang="hi-IN" sz="2000" dirty="0" smtClean="0">
                <a:solidFill>
                  <a:srgbClr val="FF0000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r>
              <a:rPr lang="hi-IN" sz="1800" dirty="0">
                <a:solidFill>
                  <a:schemeClr val="tx1"/>
                </a:solidFill>
              </a:rPr>
              <a:t> </a:t>
            </a:r>
            <a:r>
              <a:rPr lang="hi-IN" sz="1800" dirty="0" smtClean="0">
                <a:solidFill>
                  <a:schemeClr val="tx1"/>
                </a:solidFill>
              </a:rPr>
              <a:t>  </a:t>
            </a:r>
          </a:p>
          <a:p>
            <a:pPr marL="342900" indent="-342900" algn="l">
              <a:buFontTx/>
              <a:buChar char="-"/>
            </a:pPr>
            <a:r>
              <a:rPr lang="hi-IN" sz="1800" dirty="0">
                <a:solidFill>
                  <a:schemeClr val="tx1"/>
                </a:solidFill>
              </a:rPr>
              <a:t> </a:t>
            </a:r>
            <a:r>
              <a:rPr lang="hi-IN" sz="18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endParaRPr lang="en-US" sz="15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6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676400"/>
          </a:xfrm>
        </p:spPr>
        <p:txBody>
          <a:bodyPr>
            <a:noAutofit/>
          </a:bodyPr>
          <a:lstStyle/>
          <a:p>
            <a:pPr algn="ctr"/>
            <a:r>
              <a:rPr lang="hi-IN" sz="3600" dirty="0" smtClean="0">
                <a:solidFill>
                  <a:srgbClr val="00B050"/>
                </a:solidFill>
              </a:rPr>
              <a:t>  </a:t>
            </a:r>
            <a:br>
              <a:rPr lang="hi-IN" sz="3600" dirty="0" smtClean="0">
                <a:solidFill>
                  <a:srgbClr val="00B050"/>
                </a:solidFill>
              </a:rPr>
            </a:br>
            <a:r>
              <a:rPr lang="hi-IN" sz="3600" dirty="0" smtClean="0">
                <a:solidFill>
                  <a:srgbClr val="00B050"/>
                </a:solidFill>
              </a:rPr>
              <a:t>यूनिट:२ </a:t>
            </a:r>
            <a:r>
              <a:rPr lang="hi-IN" sz="3600" dirty="0">
                <a:solidFill>
                  <a:srgbClr val="00B050"/>
                </a:solidFill>
              </a:rPr>
              <a:t/>
            </a:r>
            <a:br>
              <a:rPr lang="hi-IN" sz="3600" dirty="0">
                <a:solidFill>
                  <a:srgbClr val="00B050"/>
                </a:solidFill>
              </a:rPr>
            </a:br>
            <a:r>
              <a:rPr lang="hi-IN" sz="3600" dirty="0">
                <a:solidFill>
                  <a:srgbClr val="00B050"/>
                </a:solidFill>
              </a:rPr>
              <a:t>श्राव्य मिडिया लेखन</a:t>
            </a:r>
            <a:r>
              <a:rPr lang="hi-IN" sz="3600" dirty="0">
                <a:solidFill>
                  <a:srgbClr val="7030A0"/>
                </a:solidFill>
              </a:rPr>
              <a:t/>
            </a:r>
            <a:br>
              <a:rPr lang="hi-IN" sz="3600" dirty="0">
                <a:solidFill>
                  <a:srgbClr val="7030A0"/>
                </a:solidFill>
              </a:rPr>
            </a:b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429000"/>
          </a:xfrm>
        </p:spPr>
        <p:txBody>
          <a:bodyPr>
            <a:normAutofit/>
          </a:bodyPr>
          <a:lstStyle/>
          <a:p>
            <a:pPr algn="ctr"/>
            <a:endParaRPr lang="hi-IN" sz="2800" dirty="0" smtClean="0">
              <a:solidFill>
                <a:srgbClr val="7030A0"/>
              </a:solidFill>
            </a:endParaRPr>
          </a:p>
          <a:p>
            <a:pPr algn="ctr"/>
            <a:r>
              <a:rPr lang="hi-IN" sz="2800" dirty="0" smtClean="0">
                <a:solidFill>
                  <a:srgbClr val="7030A0"/>
                </a:solidFill>
              </a:rPr>
              <a:t>      </a:t>
            </a:r>
          </a:p>
          <a:p>
            <a:pPr algn="l"/>
            <a:r>
              <a:rPr lang="hi-IN" sz="2000" dirty="0" smtClean="0">
                <a:solidFill>
                  <a:srgbClr val="FF0000"/>
                </a:solidFill>
              </a:rPr>
              <a:t>-</a:t>
            </a:r>
            <a:r>
              <a:rPr lang="hi-IN" sz="2400" b="1" dirty="0" smtClean="0">
                <a:solidFill>
                  <a:srgbClr val="FF0000"/>
                </a:solidFill>
              </a:rPr>
              <a:t>रेडियो की उपयोगिता उसकी लोकप्रियता  </a:t>
            </a:r>
            <a:endParaRPr lang="hi-IN" sz="2400" b="1" dirty="0">
              <a:solidFill>
                <a:srgbClr val="FF0000"/>
              </a:solidFill>
            </a:endParaRPr>
          </a:p>
          <a:p>
            <a:pPr algn="l"/>
            <a:r>
              <a:rPr lang="hi-IN" sz="2400" b="1" dirty="0" smtClean="0">
                <a:solidFill>
                  <a:srgbClr val="FF0000"/>
                </a:solidFill>
              </a:rPr>
              <a:t>-समाचार लेखन,निर्माण समाचार वाचन    </a:t>
            </a:r>
          </a:p>
          <a:p>
            <a:pPr algn="l"/>
            <a:r>
              <a:rPr lang="hi-IN" sz="2400" b="1" dirty="0" smtClean="0">
                <a:solidFill>
                  <a:srgbClr val="FF0000"/>
                </a:solidFill>
              </a:rPr>
              <a:t>-उद्घोषणा लेखन,विज्ञापन ,फीचर लेखन </a:t>
            </a:r>
            <a:r>
              <a:rPr lang="hi-IN" sz="2000" b="1" dirty="0" smtClean="0">
                <a:solidFill>
                  <a:srgbClr val="FF0000"/>
                </a:solidFill>
              </a:rPr>
              <a:t>  </a:t>
            </a:r>
          </a:p>
          <a:p>
            <a:pPr algn="l"/>
            <a:r>
              <a:rPr lang="hi-IN" sz="2000" b="1" dirty="0" smtClean="0">
                <a:solidFill>
                  <a:srgbClr val="FF0000"/>
                </a:solidFill>
              </a:rPr>
              <a:t>-</a:t>
            </a:r>
          </a:p>
          <a:p>
            <a:pPr algn="l"/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8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524000"/>
          </a:xfrm>
        </p:spPr>
        <p:txBody>
          <a:bodyPr>
            <a:normAutofit/>
          </a:bodyPr>
          <a:lstStyle/>
          <a:p>
            <a:pPr algn="ctr"/>
            <a:r>
              <a:rPr lang="hi-IN" sz="3600" b="1" dirty="0" smtClean="0">
                <a:solidFill>
                  <a:srgbClr val="00B050"/>
                </a:solidFill>
              </a:rPr>
              <a:t>यूनिट-३ </a:t>
            </a:r>
            <a:br>
              <a:rPr lang="hi-IN" sz="3600" b="1" dirty="0" smtClean="0">
                <a:solidFill>
                  <a:srgbClr val="00B050"/>
                </a:solidFill>
              </a:rPr>
            </a:br>
            <a:r>
              <a:rPr lang="hi-IN" sz="3600" b="1" dirty="0" smtClean="0">
                <a:solidFill>
                  <a:srgbClr val="00B050"/>
                </a:solidFill>
              </a:rPr>
              <a:t>प्रिन्टमिडिया लेखन  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057400"/>
            <a:ext cx="7162800" cy="3124200"/>
          </a:xfrm>
        </p:spPr>
        <p:txBody>
          <a:bodyPr>
            <a:normAutofit fontScale="85000" lnSpcReduction="20000"/>
          </a:bodyPr>
          <a:lstStyle/>
          <a:p>
            <a:pPr algn="ctr"/>
            <a:endParaRPr lang="hi-IN" sz="2800" dirty="0" smtClean="0">
              <a:solidFill>
                <a:srgbClr val="7030A0"/>
              </a:solidFill>
            </a:endParaRPr>
          </a:p>
          <a:p>
            <a:pPr algn="ctr"/>
            <a:endParaRPr lang="hi-IN" sz="2800" dirty="0" smtClean="0">
              <a:solidFill>
                <a:srgbClr val="7030A0"/>
              </a:solidFill>
            </a:endParaRPr>
          </a:p>
          <a:p>
            <a:r>
              <a:rPr lang="hi-IN" sz="2000" dirty="0" smtClean="0">
                <a:solidFill>
                  <a:srgbClr val="FF0000"/>
                </a:solidFill>
              </a:rPr>
              <a:t>-</a:t>
            </a:r>
            <a:r>
              <a:rPr lang="hi-IN" sz="3500" b="1" dirty="0" smtClean="0">
                <a:solidFill>
                  <a:srgbClr val="FF0000"/>
                </a:solidFill>
              </a:rPr>
              <a:t>अखबार : महत्व,उद्देश्य,और उपयोगिता </a:t>
            </a:r>
          </a:p>
          <a:p>
            <a:r>
              <a:rPr lang="hi-IN" sz="3500" b="1" dirty="0" smtClean="0">
                <a:solidFill>
                  <a:srgbClr val="FF0000"/>
                </a:solidFill>
              </a:rPr>
              <a:t>-फीचर,रिपोर्ताज और समाचार  </a:t>
            </a:r>
          </a:p>
          <a:p>
            <a:r>
              <a:rPr lang="hi-IN" sz="3500" b="1" dirty="0" smtClean="0">
                <a:solidFill>
                  <a:srgbClr val="FF0000"/>
                </a:solidFill>
              </a:rPr>
              <a:t>-साक्षात्कार,परिचर्चाऔर वृतचर्चा </a:t>
            </a:r>
          </a:p>
          <a:p>
            <a:r>
              <a:rPr lang="hi-IN" sz="3500" b="1" dirty="0" smtClean="0">
                <a:solidFill>
                  <a:srgbClr val="FF0000"/>
                </a:solidFill>
              </a:rPr>
              <a:t>-    </a:t>
            </a:r>
            <a:r>
              <a:rPr lang="hi-IN" sz="3000" b="1" dirty="0" smtClean="0">
                <a:solidFill>
                  <a:srgbClr val="FF0000"/>
                </a:solidFill>
              </a:rPr>
              <a:t>  </a:t>
            </a:r>
          </a:p>
          <a:p>
            <a:pPr algn="l"/>
            <a:r>
              <a:rPr lang="hi-IN" dirty="0" smtClean="0"/>
              <a:t/>
            </a:r>
            <a:br>
              <a:rPr lang="hi-IN" dirty="0" smtClean="0"/>
            </a:br>
            <a:endParaRPr lang="hi-IN" dirty="0" smtClean="0"/>
          </a:p>
        </p:txBody>
      </p:sp>
    </p:spTree>
    <p:extLst>
      <p:ext uri="{BB962C8B-B14F-4D97-AF65-F5344CB8AC3E}">
        <p14:creationId xmlns:p14="http://schemas.microsoft.com/office/powerpoint/2010/main" val="323163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524000"/>
          </a:xfrm>
        </p:spPr>
        <p:txBody>
          <a:bodyPr>
            <a:noAutofit/>
          </a:bodyPr>
          <a:lstStyle/>
          <a:p>
            <a:pPr algn="ctr"/>
            <a:r>
              <a:rPr lang="hi-IN" b="1" dirty="0">
                <a:solidFill>
                  <a:srgbClr val="7030A0"/>
                </a:solidFill>
              </a:rPr>
              <a:t>यूनिट </a:t>
            </a:r>
            <a:r>
              <a:rPr lang="hi-IN" b="1" dirty="0" smtClean="0">
                <a:solidFill>
                  <a:srgbClr val="7030A0"/>
                </a:solidFill>
              </a:rPr>
              <a:t>४</a:t>
            </a:r>
            <a:br>
              <a:rPr lang="hi-IN" b="1" dirty="0" smtClean="0">
                <a:solidFill>
                  <a:srgbClr val="7030A0"/>
                </a:solidFill>
              </a:rPr>
            </a:br>
            <a:r>
              <a:rPr lang="hi-IN" b="1" dirty="0" smtClean="0">
                <a:solidFill>
                  <a:srgbClr val="7030A0"/>
                </a:solidFill>
              </a:rPr>
              <a:t>इलेक्ट्रोनिकमीडिया-लेखन      </a:t>
            </a:r>
            <a:r>
              <a:rPr lang="hi-IN" b="1" dirty="0">
                <a:solidFill>
                  <a:srgbClr val="7030A0"/>
                </a:solidFill>
              </a:rPr>
              <a:t/>
            </a:r>
            <a:br>
              <a:rPr lang="hi-IN" b="1" dirty="0">
                <a:solidFill>
                  <a:srgbClr val="7030A0"/>
                </a:solidFill>
              </a:rPr>
            </a:br>
            <a:r>
              <a:rPr lang="hi-IN" dirty="0" smtClean="0">
                <a:solidFill>
                  <a:srgbClr val="00B050"/>
                </a:solidFill>
              </a:rPr>
              <a:t> 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81200"/>
            <a:ext cx="7696200" cy="3048000"/>
          </a:xfrm>
        </p:spPr>
        <p:txBody>
          <a:bodyPr>
            <a:normAutofit lnSpcReduction="10000"/>
          </a:bodyPr>
          <a:lstStyle/>
          <a:p>
            <a:pPr algn="l"/>
            <a:r>
              <a:rPr lang="hi-IN" sz="3600" b="1" dirty="0" smtClean="0">
                <a:solidFill>
                  <a:srgbClr val="7030A0"/>
                </a:solidFill>
              </a:rPr>
              <a:t>                 </a:t>
            </a:r>
            <a:r>
              <a:rPr lang="hi-IN" sz="2800" b="1" dirty="0" smtClean="0">
                <a:solidFill>
                  <a:srgbClr val="7030A0"/>
                </a:solidFill>
              </a:rPr>
              <a:t>      </a:t>
            </a:r>
            <a:endParaRPr lang="hi-IN" b="1" dirty="0" smtClean="0">
              <a:solidFill>
                <a:srgbClr val="7030A0"/>
              </a:solidFill>
            </a:endParaRPr>
          </a:p>
          <a:p>
            <a:pPr algn="l"/>
            <a:r>
              <a:rPr lang="hi-IN" sz="2400" dirty="0" smtClean="0"/>
              <a:t> </a:t>
            </a:r>
            <a:r>
              <a:rPr lang="hi-IN" sz="2800" b="1" dirty="0" smtClean="0">
                <a:solidFill>
                  <a:srgbClr val="FF0000"/>
                </a:solidFill>
              </a:rPr>
              <a:t>- फिल्म: पटकथा लेखन    </a:t>
            </a:r>
          </a:p>
          <a:p>
            <a:pPr algn="l"/>
            <a:r>
              <a:rPr lang="hi-IN" sz="2800" b="1" dirty="0">
                <a:solidFill>
                  <a:srgbClr val="FF0000"/>
                </a:solidFill>
              </a:rPr>
              <a:t> </a:t>
            </a:r>
            <a:r>
              <a:rPr lang="hi-IN" sz="2800" b="1" dirty="0" smtClean="0">
                <a:solidFill>
                  <a:srgbClr val="FF0000"/>
                </a:solidFill>
              </a:rPr>
              <a:t>- टेलीविजन :सममाचार,धारावाहिक तथा </a:t>
            </a:r>
            <a:endParaRPr lang="hi-IN" sz="2800" b="1" dirty="0">
              <a:solidFill>
                <a:srgbClr val="FF0000"/>
              </a:solidFill>
            </a:endParaRPr>
          </a:p>
          <a:p>
            <a:pPr algn="l"/>
            <a:r>
              <a:rPr lang="hi-IN" sz="2800" b="1" dirty="0" smtClean="0">
                <a:solidFill>
                  <a:srgbClr val="FF0000"/>
                </a:solidFill>
              </a:rPr>
              <a:t>   विज्ञापन  </a:t>
            </a:r>
          </a:p>
          <a:p>
            <a:pPr algn="l"/>
            <a:r>
              <a:rPr lang="hi-IN" sz="2800" b="1" dirty="0">
                <a:solidFill>
                  <a:srgbClr val="FF0000"/>
                </a:solidFill>
              </a:rPr>
              <a:t> </a:t>
            </a:r>
            <a:r>
              <a:rPr lang="hi-IN" sz="2800" b="1" dirty="0" smtClean="0">
                <a:solidFill>
                  <a:srgbClr val="FF0000"/>
                </a:solidFill>
              </a:rPr>
              <a:t>- इन्टरनेट : ब्लोगिग,फेसबुक,टविटर   </a:t>
            </a:r>
          </a:p>
          <a:p>
            <a:pPr algn="l"/>
            <a:r>
              <a:rPr lang="hi-IN" sz="2800" b="1" dirty="0" smtClean="0">
                <a:solidFill>
                  <a:srgbClr val="FF0000"/>
                </a:solidFill>
              </a:rPr>
              <a:t> </a:t>
            </a:r>
          </a:p>
          <a:p>
            <a:pPr algn="l"/>
            <a:endParaRPr lang="hi-IN" sz="1600" dirty="0" smtClean="0"/>
          </a:p>
          <a:p>
            <a:pPr marL="342900" indent="-342900" algn="l">
              <a:buFontTx/>
              <a:buChar char="-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14457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159</TotalTime>
  <Words>90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B.A.Sem –Vi  पेपर  Core 314   जनसंचार माध्यम लेखन      :- प्रा.डी.एस.चौधरी     </vt:lpstr>
      <vt:lpstr>   यूनिट:२  श्राव्य मिडिया लेखन </vt:lpstr>
      <vt:lpstr>यूनिट-३  प्रिन्टमिडिया लेखन  </vt:lpstr>
      <vt:lpstr>यूनिट ४ इलेक्ट्रोनिकमीडिया-लेखन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B.A.Sem – 1 paper Core 102 आधुनिक हिन्दी कहानी</dc:title>
  <dc:creator>Aelik</dc:creator>
  <cp:lastModifiedBy>Aelik</cp:lastModifiedBy>
  <cp:revision>22</cp:revision>
  <dcterms:created xsi:type="dcterms:W3CDTF">2023-04-29T09:12:23Z</dcterms:created>
  <dcterms:modified xsi:type="dcterms:W3CDTF">2023-05-01T07:33:17Z</dcterms:modified>
</cp:coreProperties>
</file>