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7526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B.A.Sem</a:t>
            </a:r>
            <a:r>
              <a:rPr lang="en-US" sz="2800" dirty="0" smtClean="0">
                <a:solidFill>
                  <a:srgbClr val="FF0000"/>
                </a:solidFill>
              </a:rPr>
              <a:t> –</a:t>
            </a:r>
            <a:r>
              <a:rPr lang="en-US" sz="2800" dirty="0" smtClean="0">
                <a:solidFill>
                  <a:srgbClr val="FF0000"/>
                </a:solidFill>
              </a:rPr>
              <a:t>Vi 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पेपर -</a:t>
            </a:r>
            <a:r>
              <a:rPr lang="en-US" sz="2800" dirty="0" smtClean="0">
                <a:solidFill>
                  <a:srgbClr val="FF0000"/>
                </a:solidFill>
              </a:rPr>
              <a:t> Core </a:t>
            </a:r>
            <a:r>
              <a:rPr lang="en-US" sz="2800" dirty="0" smtClean="0">
                <a:solidFill>
                  <a:srgbClr val="FF0000"/>
                </a:solidFill>
              </a:rPr>
              <a:t>31</a:t>
            </a:r>
            <a:r>
              <a:rPr lang="hi-IN" sz="2800" dirty="0" smtClean="0">
                <a:solidFill>
                  <a:srgbClr val="FF0000"/>
                </a:solidFill>
              </a:rPr>
              <a:t>6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हिन्दी निबंध</a:t>
            </a:r>
            <a:br>
              <a:rPr lang="hi-IN" sz="2800" dirty="0" smtClean="0">
                <a:solidFill>
                  <a:srgbClr val="FF0000"/>
                </a:solidFill>
              </a:rPr>
            </a:br>
            <a:r>
              <a:rPr lang="hi-IN" sz="2800" dirty="0" smtClean="0">
                <a:solidFill>
                  <a:srgbClr val="FF0000"/>
                </a:solidFill>
              </a:rPr>
              <a:t>:- प्रा.डी.एस.चौधरी    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3962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: भक्तिकाल </a:t>
            </a:r>
            <a:r>
              <a:rPr lang="hi-IN" sz="2400" b="1" dirty="0" smtClean="0">
                <a:solidFill>
                  <a:srgbClr val="002060"/>
                </a:solidFill>
              </a:rPr>
              <a:t>और </a:t>
            </a:r>
            <a:r>
              <a:rPr lang="hi-IN" sz="2400" b="1" dirty="0" smtClean="0">
                <a:solidFill>
                  <a:srgbClr val="002060"/>
                </a:solidFill>
              </a:rPr>
              <a:t>रीतिकाल </a:t>
            </a:r>
            <a:r>
              <a:rPr lang="hi-IN" sz="2400" b="1" dirty="0" smtClean="0">
                <a:solidFill>
                  <a:srgbClr val="002060"/>
                </a:solidFill>
              </a:rPr>
              <a:t>:  </a:t>
            </a:r>
          </a:p>
          <a:p>
            <a:pPr algn="l"/>
            <a:r>
              <a:rPr lang="hi-IN" sz="2400" b="1" dirty="0" smtClean="0">
                <a:solidFill>
                  <a:srgbClr val="002060"/>
                </a:solidFill>
              </a:rPr>
              <a:t>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  <a:endParaRPr lang="hi-IN" sz="2000" b="1" dirty="0">
              <a:solidFill>
                <a:srgbClr val="002060"/>
              </a:solidFill>
            </a:endParaRPr>
          </a:p>
          <a:p>
            <a:pPr algn="l"/>
            <a:r>
              <a:rPr lang="hi-IN" sz="2000" dirty="0" smtClean="0">
                <a:solidFill>
                  <a:schemeClr val="tx1"/>
                </a:solidFill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</a:rPr>
              <a:t>- अष्टछाप के कवि : सूरदास,नंददास ,</a:t>
            </a:r>
          </a:p>
          <a:p>
            <a:pPr algn="l"/>
            <a:r>
              <a:rPr lang="hi-IN" sz="2400" b="1" dirty="0">
                <a:solidFill>
                  <a:srgbClr val="7030A0"/>
                </a:solidFill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</a:rPr>
              <a:t>                  </a:t>
            </a:r>
            <a:r>
              <a:rPr lang="hi-IN" sz="2400" b="1" dirty="0" smtClean="0">
                <a:solidFill>
                  <a:srgbClr val="7030A0"/>
                </a:solidFill>
              </a:rPr>
              <a:t>नाभादास  छीतस्वामी  </a:t>
            </a:r>
          </a:p>
          <a:p>
            <a:pPr algn="l"/>
            <a:r>
              <a:rPr lang="hi-IN" sz="2400" b="1" dirty="0">
                <a:solidFill>
                  <a:srgbClr val="7030A0"/>
                </a:solidFill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</a:rPr>
              <a:t>- तुलसी की समन्वय भावना : भक्ति में समन्वय ,समाज में   </a:t>
            </a:r>
          </a:p>
          <a:p>
            <a:pPr algn="l"/>
            <a:r>
              <a:rPr lang="hi-IN" sz="2400" b="1" dirty="0">
                <a:solidFill>
                  <a:srgbClr val="7030A0"/>
                </a:solidFill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</a:rPr>
              <a:t>                           राजा और प्रजा में , आदि </a:t>
            </a:r>
            <a:endParaRPr lang="hi-IN" sz="2400" b="1" dirty="0" smtClean="0">
              <a:solidFill>
                <a:srgbClr val="7030A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b="1" dirty="0">
                <a:solidFill>
                  <a:srgbClr val="7030A0"/>
                </a:solidFill>
              </a:rPr>
              <a:t> </a:t>
            </a:r>
            <a:r>
              <a:rPr lang="hi-IN" sz="2400" b="1" dirty="0" smtClean="0">
                <a:solidFill>
                  <a:srgbClr val="7030A0"/>
                </a:solidFill>
              </a:rPr>
              <a:t>- </a:t>
            </a:r>
          </a:p>
          <a:p>
            <a:pPr algn="l"/>
            <a:r>
              <a:rPr lang="hi-IN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hi-IN" sz="3600" dirty="0" smtClean="0">
                <a:solidFill>
                  <a:srgbClr val="FF0000"/>
                </a:solidFill>
              </a:rPr>
              <a:t>यूनिट २</a:t>
            </a:r>
            <a:br>
              <a:rPr lang="hi-IN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सूरदास और उनका वात्सल्य वर्णन 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052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      </a:t>
            </a:r>
          </a:p>
          <a:p>
            <a:pPr marL="342900" indent="-342900" algn="l">
              <a:buFontTx/>
              <a:buChar char="-"/>
            </a:pPr>
            <a:r>
              <a:rPr lang="hi-IN" sz="2400" dirty="0" smtClean="0">
                <a:solidFill>
                  <a:srgbClr val="7030A0"/>
                </a:solidFill>
              </a:rPr>
              <a:t>सूरदास : कृष्णभक्ति काव्य के प्रमुख कवि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rgbClr val="7030A0"/>
                </a:solidFill>
              </a:rPr>
              <a:t> </a:t>
            </a:r>
            <a:r>
              <a:rPr lang="hi-IN" sz="2400" dirty="0" smtClean="0">
                <a:solidFill>
                  <a:srgbClr val="7030A0"/>
                </a:solidFill>
              </a:rPr>
              <a:t>        क्रष्ण की बल लीलाओं में </a:t>
            </a:r>
          </a:p>
          <a:p>
            <a:pPr marL="342900" indent="-342900" algn="l">
              <a:buFontTx/>
              <a:buChar char="-"/>
            </a:pPr>
            <a:r>
              <a:rPr lang="hi-IN" sz="2400" dirty="0">
                <a:solidFill>
                  <a:srgbClr val="7030A0"/>
                </a:solidFill>
              </a:rPr>
              <a:t> </a:t>
            </a:r>
            <a:r>
              <a:rPr lang="hi-IN" sz="2400" dirty="0" smtClean="0">
                <a:solidFill>
                  <a:srgbClr val="7030A0"/>
                </a:solidFill>
              </a:rPr>
              <a:t>        जशोदा के साथ कृष्ण </a:t>
            </a:r>
          </a:p>
          <a:p>
            <a:pPr marL="342900" indent="-342900" algn="l">
              <a:buFontTx/>
              <a:buChar char="-"/>
            </a:pPr>
            <a:endParaRPr lang="hi-IN" sz="2400" dirty="0" smtClean="0">
              <a:solidFill>
                <a:srgbClr val="7030A0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यूनिट-३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सतसई परम्परा और बिहारी  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3276600"/>
          </a:xfrm>
        </p:spPr>
        <p:txBody>
          <a:bodyPr>
            <a:normAutofit/>
          </a:bodyPr>
          <a:lstStyle/>
          <a:p>
            <a:pPr algn="l"/>
            <a:endParaRPr lang="hi-IN" sz="2800" dirty="0">
              <a:solidFill>
                <a:srgbClr val="002060"/>
              </a:solidFill>
            </a:endParaRPr>
          </a:p>
          <a:p>
            <a:pPr algn="l"/>
            <a:r>
              <a:rPr lang="hi-IN" sz="2200" dirty="0" smtClean="0"/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बिहारी का जीवन </a:t>
            </a:r>
          </a:p>
          <a:p>
            <a:pPr algn="l"/>
            <a:r>
              <a:rPr lang="hi-IN" sz="2400" dirty="0">
                <a:solidFill>
                  <a:srgbClr val="002060"/>
                </a:solidFill>
              </a:rPr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बिहारी और सतसई परम्परा </a:t>
            </a:r>
          </a:p>
          <a:p>
            <a:pPr algn="l"/>
            <a:r>
              <a:rPr lang="hi-IN" sz="2400" dirty="0">
                <a:solidFill>
                  <a:srgbClr val="002060"/>
                </a:solidFill>
              </a:rPr>
              <a:t> </a:t>
            </a:r>
            <a:r>
              <a:rPr lang="hi-IN" sz="2400" dirty="0" smtClean="0">
                <a:solidFill>
                  <a:srgbClr val="002060"/>
                </a:solidFill>
              </a:rPr>
              <a:t>- बिहारी की बहुज्ञता  </a:t>
            </a:r>
            <a:endParaRPr lang="hi-IN" sz="2400" dirty="0" smtClean="0">
              <a:solidFill>
                <a:srgbClr val="002060"/>
              </a:solidFill>
            </a:endParaRPr>
          </a:p>
          <a:p>
            <a:pPr algn="l"/>
            <a:r>
              <a:rPr lang="hi-IN" sz="2800" dirty="0" smtClean="0">
                <a:solidFill>
                  <a:srgbClr val="002060"/>
                </a:solidFill>
              </a:rPr>
              <a:t/>
            </a:r>
            <a:br>
              <a:rPr lang="hi-IN" sz="2800" dirty="0" smtClean="0">
                <a:solidFill>
                  <a:srgbClr val="002060"/>
                </a:solidFill>
              </a:rPr>
            </a:br>
            <a:endParaRPr lang="hi-IN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यूनिट-४ </a:t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- </a:t>
            </a:r>
            <a:r>
              <a:rPr lang="hi-IN" sz="3200" dirty="0" smtClean="0">
                <a:solidFill>
                  <a:srgbClr val="FF0000"/>
                </a:solidFill>
              </a:rPr>
              <a:t>घनानंद और उनकी प्रेम-व्यंजना  </a:t>
            </a:r>
            <a:r>
              <a:rPr lang="hi-IN" sz="3200" dirty="0" smtClean="0">
                <a:solidFill>
                  <a:srgbClr val="FF0000"/>
                </a:solidFill>
              </a:rPr>
              <a:t/>
            </a:r>
            <a:br>
              <a:rPr lang="hi-IN" sz="3200" dirty="0" smtClean="0">
                <a:solidFill>
                  <a:srgbClr val="FF0000"/>
                </a:solidFill>
              </a:rPr>
            </a:br>
            <a:r>
              <a:rPr lang="hi-IN" sz="3200" dirty="0" smtClean="0">
                <a:solidFill>
                  <a:srgbClr val="FF0000"/>
                </a:solidFill>
              </a:rPr>
              <a:t>- केशव और रामचंद्रिका  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696200" cy="2895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</a:t>
            </a:r>
            <a:r>
              <a:rPr lang="hi-IN" sz="2800" b="1" dirty="0" smtClean="0">
                <a:solidFill>
                  <a:srgbClr val="002060"/>
                </a:solidFill>
              </a:rPr>
              <a:t>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 घनानंद </a:t>
            </a:r>
            <a:r>
              <a:rPr lang="hi-IN" sz="2800" b="1" dirty="0" smtClean="0">
                <a:solidFill>
                  <a:srgbClr val="002060"/>
                </a:solidFill>
              </a:rPr>
              <a:t>का जीवन ,व्यक्तित्व ,कृतित्व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  घनानंद का सुजान के साथ प्रेम </a:t>
            </a:r>
            <a:r>
              <a:rPr lang="hi-IN" sz="2800" b="1" dirty="0" smtClean="0">
                <a:solidFill>
                  <a:srgbClr val="002060"/>
                </a:solidFill>
              </a:rPr>
              <a:t>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</a:t>
            </a:r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घनानंद की प्रेम-व्यजना </a:t>
            </a:r>
            <a:r>
              <a:rPr lang="hi-IN" sz="2800" b="1" dirty="0" smtClean="0">
                <a:solidFill>
                  <a:srgbClr val="002060"/>
                </a:solidFill>
              </a:rPr>
              <a:t>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</a:t>
            </a:r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केशव</a:t>
            </a:r>
            <a:r>
              <a:rPr lang="hi-IN" sz="2800" b="1" dirty="0" smtClean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का जीवन परिचय और उनका साहित्य </a:t>
            </a: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-</a:t>
            </a:r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केशक की रामचंद्रिका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l"/>
            <a:r>
              <a:rPr lang="hi-IN" sz="2800" b="1" dirty="0" smtClean="0">
                <a:solidFill>
                  <a:srgbClr val="002060"/>
                </a:solidFill>
              </a:rPr>
              <a:t>  </a:t>
            </a:r>
            <a:r>
              <a:rPr lang="hi-IN" sz="2400" dirty="0" smtClean="0"/>
              <a:t>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</TotalTime>
  <Words>120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–Vi  पेपर - Core 316 हिन्दी निबंध :- प्रा.डी.एस.चौधरी      </vt:lpstr>
      <vt:lpstr>यूनिट २ सूरदास और उनका वात्सल्य वर्णन    </vt:lpstr>
      <vt:lpstr>यूनिट-३  सतसई परम्परा और बिहारी     </vt:lpstr>
      <vt:lpstr>यूनिट-४  - घनानंद और उनकी प्रेम-व्यंजना   - केशव और रामचंद्रिका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23</cp:revision>
  <dcterms:created xsi:type="dcterms:W3CDTF">2023-04-29T09:12:23Z</dcterms:created>
  <dcterms:modified xsi:type="dcterms:W3CDTF">2023-05-01T08:01:35Z</dcterms:modified>
</cp:coreProperties>
</file>