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39" r:id="rId4"/>
    <p:sldId id="340" r:id="rId5"/>
    <p:sldId id="258" r:id="rId6"/>
    <p:sldId id="259" r:id="rId7"/>
    <p:sldId id="276" r:id="rId8"/>
    <p:sldId id="310" r:id="rId9"/>
    <p:sldId id="314" r:id="rId10"/>
    <p:sldId id="297" r:id="rId11"/>
    <p:sldId id="298" r:id="rId12"/>
    <p:sldId id="273" r:id="rId13"/>
    <p:sldId id="274" r:id="rId14"/>
    <p:sldId id="304" r:id="rId15"/>
    <p:sldId id="306" r:id="rId16"/>
    <p:sldId id="315" r:id="rId17"/>
    <p:sldId id="301" r:id="rId18"/>
    <p:sldId id="320" r:id="rId19"/>
    <p:sldId id="280" r:id="rId20"/>
    <p:sldId id="284" r:id="rId21"/>
    <p:sldId id="285" r:id="rId22"/>
    <p:sldId id="286" r:id="rId23"/>
    <p:sldId id="31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3BFBD6-7BF0-4408-8333-25EB2E9A604E}" type="datetimeFigureOut">
              <a:rPr lang="ar-SA" smtClean="0"/>
              <a:pPr/>
              <a:t>01/05/1440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D424E0-29D0-4B0E-BC36-9C0DA1838EB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753250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9F5F71-631A-45A5-8251-69C42BBB9FDB}" type="datetimeFigureOut">
              <a:rPr lang="ar-SA" smtClean="0"/>
              <a:pPr/>
              <a:t>01/05/1440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CD2E81-7D7B-4D15-9AC2-B28486B7FC5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1042340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A147-09FE-4028-94AF-12EDDE52731D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C6B4-B71C-49C4-AB35-6837F6039265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B623-4168-4655-A605-2645699D4026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D440-F53D-4439-AAAC-D5F73C3A140E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03DB7-96EA-4371-95BE-0C2F7640FA36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E5E-376A-4A08-A1F1-68B98FD9A17D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D3A-77C1-4A01-B51E-E0E4D82BF703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D9D2-827E-4EC0-A683-6FB3AD9678C2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C6C0-72C5-4B70-8F3F-DDC354293841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3C0B-3417-478D-9D94-275234AB2422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0F2-161E-4EA3-8125-66BD9124E47E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3ACD70-1C1C-432C-8EC7-1573E759CB63}" type="datetime1">
              <a:rPr lang="ar-SA" smtClean="0"/>
              <a:pPr/>
              <a:t>01/05/1440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48C5DD-996C-4EB9-8CEE-BACB84A681A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48600" cy="1927225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/>
              <a:t>Noun Clauses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4632" cy="273630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3383281" y="18288"/>
            <a:ext cx="45719" cy="314368"/>
          </a:xfrm>
        </p:spPr>
        <p:txBody>
          <a:bodyPr/>
          <a:lstStyle/>
          <a:p>
            <a:endParaRPr lang="ar-SA" sz="1300" dirty="0"/>
          </a:p>
        </p:txBody>
      </p:sp>
    </p:spTree>
    <p:extLst>
      <p:ext uri="{BB962C8B-B14F-4D97-AF65-F5344CB8AC3E}">
        <p14:creationId xmlns="" xmlns:p14="http://schemas.microsoft.com/office/powerpoint/2010/main" val="23057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404664"/>
            <a:ext cx="7643192" cy="1004992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 smtClean="0"/>
              <a:t>Clauses with </a:t>
            </a:r>
            <a:r>
              <a:rPr lang="en-US" sz="3900" b="1" i="1" dirty="0" smtClean="0"/>
              <a:t>that</a:t>
            </a:r>
            <a:endParaRPr lang="ar-SA" sz="39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61120"/>
            <a:ext cx="8856984" cy="513623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l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think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that she is a good writer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That Ahmad cheated in the exam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was surprising.</a:t>
            </a:r>
          </a:p>
          <a:p>
            <a:pPr algn="l" rtl="0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Nawal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needs a job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obvious.</a:t>
            </a:r>
          </a:p>
          <a:p>
            <a:pPr algn="l" rtl="0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obvious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Nawal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needs a job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16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Clauses with </a:t>
            </a:r>
            <a:r>
              <a:rPr lang="en-US" b="1" i="1" dirty="0"/>
              <a:t>that</a:t>
            </a:r>
            <a:endParaRPr lang="ar-S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484784"/>
            <a:ext cx="8604448" cy="499221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l" rtl="0">
              <a:buNone/>
            </a:pP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Sarah has no friends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 pity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teacher mentioned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that China has a strong economy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 am glad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that my sister passed the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did not surprise me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that Huda was late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0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b="1" u="sng" dirty="0"/>
              <a:t>Noun </a:t>
            </a:r>
            <a:r>
              <a:rPr lang="en-US" b="1" u="sng" dirty="0" smtClean="0"/>
              <a:t>Clauses</a:t>
            </a:r>
            <a:endParaRPr lang="ar-S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700" b="1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PART TWO:</a:t>
            </a:r>
            <a:endParaRPr lang="en-US" sz="3700" b="1" u="sng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endParaRPr lang="en-US" sz="37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r>
              <a:rPr lang="en-US" sz="3700" b="1" u="sng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CLAUSES WITH </a:t>
            </a:r>
            <a:r>
              <a:rPr lang="en-US" sz="3700" b="1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EMBEDDED QUESTIONS</a:t>
            </a:r>
            <a:endParaRPr lang="en-US" sz="3700" b="1" u="sng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endParaRPr lang="ar-SA" sz="3700" b="1" dirty="0">
              <a:solidFill>
                <a:srgbClr val="C00000"/>
              </a:solidFill>
            </a:endParaRPr>
          </a:p>
          <a:p>
            <a:endParaRPr lang="ar-SA" sz="37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651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7937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/>
              <a:t>Clauses with Embedded Questions </a:t>
            </a:r>
            <a:br>
              <a:rPr lang="en-US" sz="3200" b="1" dirty="0" smtClean="0"/>
            </a:b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3000" dirty="0" smtClean="0"/>
              <a:t>          Information questions can be used as noun clauses. Questions words such as what, when, why, … are used to begin such clauses. </a:t>
            </a:r>
            <a:r>
              <a:rPr lang="en-US" sz="3000" b="1" i="1" u="sng" dirty="0" smtClean="0">
                <a:solidFill>
                  <a:srgbClr val="FF0000"/>
                </a:solidFill>
              </a:rPr>
              <a:t>The subject precedes the verb like in statements</a:t>
            </a:r>
            <a:r>
              <a:rPr lang="en-US" sz="3000" dirty="0" smtClean="0"/>
              <a:t>. </a:t>
            </a:r>
            <a:r>
              <a:rPr lang="en-US" sz="3000" u="sng" dirty="0" smtClean="0"/>
              <a:t>Auxiliary verbs</a:t>
            </a:r>
            <a:r>
              <a:rPr lang="en-US" sz="3000" dirty="0" smtClean="0"/>
              <a:t> added to form the </a:t>
            </a:r>
            <a:r>
              <a:rPr lang="en-US" sz="3000" u="sng" dirty="0" smtClean="0"/>
              <a:t>questions</a:t>
            </a:r>
            <a:r>
              <a:rPr lang="en-US" sz="3000" dirty="0" smtClean="0"/>
              <a:t> are not used in forming noun clauses. </a:t>
            </a:r>
            <a:endParaRPr lang="en-US" sz="2900" b="1" dirty="0"/>
          </a:p>
          <a:p>
            <a:pPr marL="0" indent="0" algn="just" rtl="0">
              <a:lnSpc>
                <a:spcPct val="150000"/>
              </a:lnSpc>
              <a:buNone/>
            </a:pPr>
            <a:endParaRPr lang="ar-SA" sz="3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0"/>
            <a:ext cx="45719" cy="347472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2429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dirty="0"/>
              <a:t>Clauses with Embedded Questions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/>
              <a:t>Exercise:</a:t>
            </a:r>
          </a:p>
          <a:p>
            <a:pPr marL="0" indent="0" algn="l" rtl="0">
              <a:buNone/>
            </a:pPr>
            <a:r>
              <a:rPr lang="en-US" sz="2800" dirty="0" smtClean="0"/>
              <a:t>Combine the two clauses into one sentence using a noun clause: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Where is the bank? Could you tell me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What time does the next bus come? Can you tell me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Where did Sara go last night? Do you know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Where is the nearest super market? Do you know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How do you make a noun clause? Could you explain</a:t>
            </a:r>
          </a:p>
        </p:txBody>
      </p:sp>
    </p:spTree>
    <p:extLst>
      <p:ext uri="{BB962C8B-B14F-4D97-AF65-F5344CB8AC3E}">
        <p14:creationId xmlns="" xmlns:p14="http://schemas.microsoft.com/office/powerpoint/2010/main" val="17092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b="1" dirty="0"/>
              <a:t>Clauses with Embedded Questions</a:t>
            </a:r>
            <a:endParaRPr lang="ar-S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000" b="1" dirty="0" smtClean="0"/>
              <a:t>Answers:</a:t>
            </a:r>
            <a:endParaRPr lang="en-US" sz="3000" b="1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3000" dirty="0" smtClean="0"/>
              <a:t>Could </a:t>
            </a:r>
            <a:r>
              <a:rPr lang="en-US" sz="3000" dirty="0"/>
              <a:t>you tell </a:t>
            </a:r>
            <a:r>
              <a:rPr lang="en-US" sz="3000" dirty="0" smtClean="0"/>
              <a:t>me where the bank is? </a:t>
            </a:r>
            <a:endParaRPr lang="en-US" sz="30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3000" dirty="0" smtClean="0"/>
              <a:t>Can </a:t>
            </a:r>
            <a:r>
              <a:rPr lang="en-US" sz="3000" dirty="0"/>
              <a:t>you tell </a:t>
            </a:r>
            <a:r>
              <a:rPr lang="en-US" sz="3000" dirty="0" smtClean="0"/>
              <a:t>me what </a:t>
            </a:r>
            <a:r>
              <a:rPr lang="en-US" sz="3000" dirty="0"/>
              <a:t>time </a:t>
            </a:r>
            <a:r>
              <a:rPr lang="en-US" sz="3000" dirty="0" smtClean="0"/>
              <a:t>the </a:t>
            </a:r>
            <a:r>
              <a:rPr lang="en-US" sz="3000" dirty="0"/>
              <a:t>next bus </a:t>
            </a:r>
            <a:r>
              <a:rPr lang="en-US" sz="3000" dirty="0" smtClean="0"/>
              <a:t>comes? </a:t>
            </a:r>
            <a:endParaRPr lang="en-US" sz="30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3000" dirty="0" smtClean="0"/>
              <a:t>Do </a:t>
            </a:r>
            <a:r>
              <a:rPr lang="en-US" sz="3000" dirty="0"/>
              <a:t>you </a:t>
            </a:r>
            <a:r>
              <a:rPr lang="en-US" sz="3000" dirty="0" smtClean="0"/>
              <a:t>know where Sara went last </a:t>
            </a:r>
            <a:r>
              <a:rPr lang="en-US" sz="3000" dirty="0"/>
              <a:t>night?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000" dirty="0" smtClean="0"/>
              <a:t>Do </a:t>
            </a:r>
            <a:r>
              <a:rPr lang="en-US" sz="3000" dirty="0"/>
              <a:t>you </a:t>
            </a:r>
            <a:r>
              <a:rPr lang="en-US" sz="3000" dirty="0" smtClean="0"/>
              <a:t>know where the </a:t>
            </a:r>
            <a:r>
              <a:rPr lang="en-US" sz="3000" dirty="0"/>
              <a:t>nearest super </a:t>
            </a:r>
            <a:r>
              <a:rPr lang="en-US" sz="3000" dirty="0" smtClean="0"/>
              <a:t>market is? </a:t>
            </a:r>
            <a:endParaRPr lang="en-US" sz="30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3000" dirty="0" smtClean="0"/>
              <a:t>Could </a:t>
            </a:r>
            <a:r>
              <a:rPr lang="en-US" sz="3000" dirty="0"/>
              <a:t>you </a:t>
            </a:r>
            <a:r>
              <a:rPr lang="en-US" sz="3000" dirty="0" smtClean="0"/>
              <a:t>explain how you </a:t>
            </a:r>
            <a:r>
              <a:rPr lang="en-US" sz="3000" dirty="0"/>
              <a:t>make a noun clause? </a:t>
            </a:r>
          </a:p>
          <a:p>
            <a:endParaRPr lang="ar-SA" sz="3000" dirty="0"/>
          </a:p>
        </p:txBody>
      </p:sp>
    </p:spTree>
    <p:extLst>
      <p:ext uri="{BB962C8B-B14F-4D97-AF65-F5344CB8AC3E}">
        <p14:creationId xmlns="" xmlns:p14="http://schemas.microsoft.com/office/powerpoint/2010/main" val="8047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Clauses with Embedded Questions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3000" b="1" dirty="0" smtClean="0"/>
          </a:p>
          <a:p>
            <a:pPr marL="0" indent="0" algn="l" rtl="0">
              <a:buNone/>
            </a:pPr>
            <a:endParaRPr lang="en-US" sz="1000" b="1" dirty="0" smtClean="0"/>
          </a:p>
          <a:p>
            <a:pPr marL="0" indent="0" algn="l" rtl="0">
              <a:buNone/>
            </a:pPr>
            <a:r>
              <a:rPr lang="en-US" sz="3000" dirty="0" smtClean="0"/>
              <a:t>Why </a:t>
            </a:r>
            <a:r>
              <a:rPr lang="en-US" sz="3000" b="1" dirty="0" smtClean="0"/>
              <a:t>did</a:t>
            </a:r>
            <a:r>
              <a:rPr lang="en-US" sz="3000" dirty="0" smtClean="0"/>
              <a:t> you </a:t>
            </a:r>
            <a:r>
              <a:rPr lang="en-US" sz="3000" b="1" dirty="0" smtClean="0"/>
              <a:t>leave</a:t>
            </a:r>
            <a:r>
              <a:rPr lang="en-US" sz="3000" dirty="0" smtClean="0"/>
              <a:t> your last job?</a:t>
            </a:r>
          </a:p>
          <a:p>
            <a:pPr marL="0" indent="0" algn="l" rtl="0">
              <a:buNone/>
            </a:pPr>
            <a:r>
              <a:rPr lang="en-US" sz="3000" dirty="0" smtClean="0"/>
              <a:t>She </a:t>
            </a:r>
            <a:r>
              <a:rPr lang="en-US" sz="3000" u="sng" dirty="0" smtClean="0"/>
              <a:t>asked</a:t>
            </a:r>
            <a:r>
              <a:rPr lang="en-US" sz="3000" dirty="0" smtClean="0"/>
              <a:t> me why I </a:t>
            </a:r>
            <a:r>
              <a:rPr lang="en-US" sz="3000" b="1" dirty="0" smtClean="0"/>
              <a:t>had</a:t>
            </a:r>
            <a:r>
              <a:rPr lang="en-US" sz="3000" dirty="0" smtClean="0"/>
              <a:t> </a:t>
            </a:r>
            <a:r>
              <a:rPr lang="en-US" sz="3000" b="1" dirty="0" smtClean="0"/>
              <a:t>left</a:t>
            </a:r>
            <a:r>
              <a:rPr lang="en-US" sz="3000" dirty="0" smtClean="0"/>
              <a:t> my last job.</a:t>
            </a:r>
          </a:p>
          <a:p>
            <a:pPr algn="l" rtl="0"/>
            <a:endParaRPr lang="en-US" sz="3000" dirty="0"/>
          </a:p>
          <a:p>
            <a:pPr marL="0" indent="0" algn="l" rtl="0">
              <a:buNone/>
            </a:pPr>
            <a:r>
              <a:rPr lang="en-US" sz="3000" dirty="0" smtClean="0"/>
              <a:t>The tense is changed because it is a reported question and the verb of the main clause is in the past.</a:t>
            </a:r>
            <a:endParaRPr lang="ar-SA" sz="3000" dirty="0"/>
          </a:p>
        </p:txBody>
      </p:sp>
    </p:spTree>
    <p:extLst>
      <p:ext uri="{BB962C8B-B14F-4D97-AF65-F5344CB8AC3E}">
        <p14:creationId xmlns="" xmlns:p14="http://schemas.microsoft.com/office/powerpoint/2010/main" val="25781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600" b="1" dirty="0" smtClean="0"/>
              <a:t>Clauses with if / whether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Yes/no questions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 used as noun clauses.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If / whether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used to begin such clauses. The subject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must come before the verb.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Auxiliary verbs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added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form the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are not used in forming noun clauses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922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Clauses with if / whether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If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is used in both conversational and formal English. It implies that there is a yes/no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answer.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is used in formal English. It implies choice among alternatives.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ar-SA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99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Noun Clauses</a:t>
            </a:r>
            <a:endParaRPr lang="ar-SA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7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PART </a:t>
            </a:r>
            <a:r>
              <a:rPr lang="en-US" sz="37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THREE:</a:t>
            </a:r>
            <a:endParaRPr lang="en-US" sz="37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endParaRPr lang="en-US" sz="37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r>
              <a:rPr lang="en-US" sz="3700" b="1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STATEMENTS AND REQUESTS OF URGENCY</a:t>
            </a:r>
            <a:endParaRPr lang="en-US" sz="3700" b="1" u="sng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endParaRPr lang="ar-SA" sz="3700" b="1" dirty="0">
              <a:solidFill>
                <a:srgbClr val="C00000"/>
              </a:solidFill>
            </a:endParaRPr>
          </a:p>
          <a:p>
            <a:endParaRPr lang="ar-SA" sz="3700" dirty="0"/>
          </a:p>
          <a:p>
            <a:endParaRPr lang="ar-SA" sz="37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1326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Noun Clauses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55652"/>
            <a:ext cx="8393016" cy="473086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60000"/>
              </a:lnSpc>
              <a:buNone/>
            </a:pPr>
            <a:r>
              <a:rPr lang="en-US" sz="2900" dirty="0" smtClean="0"/>
              <a:t>A noun clause is a </a:t>
            </a:r>
            <a:r>
              <a:rPr lang="en-US" sz="2900" u="sng" dirty="0" smtClean="0"/>
              <a:t>dependent</a:t>
            </a:r>
            <a:r>
              <a:rPr lang="en-US" sz="2900" dirty="0" smtClean="0"/>
              <a:t> clause that functions as a noun in a sentence. It is used as a subject, an object of a verb, an object of a preposition, and a complement </a:t>
            </a:r>
            <a:r>
              <a:rPr lang="en-US" sz="2900" b="1" dirty="0" smtClean="0"/>
              <a:t>.</a:t>
            </a:r>
          </a:p>
          <a:p>
            <a:pPr marL="0" indent="0" algn="l" rtl="0">
              <a:lnSpc>
                <a:spcPct val="160000"/>
              </a:lnSpc>
              <a:buNone/>
            </a:pPr>
            <a:r>
              <a:rPr lang="en-US" sz="2900" dirty="0" smtClean="0"/>
              <a:t>Never separate a noun clause from the main clause with commas or other punctuation marks since noun clauses are part of main clauses.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851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b="1" u="sng" dirty="0" smtClean="0"/>
              <a:t>Noun Clauses </a:t>
            </a:r>
            <a:endParaRPr lang="ar-S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7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PART </a:t>
            </a:r>
            <a:r>
              <a:rPr lang="en-US" sz="37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FOUR:</a:t>
            </a:r>
            <a:endParaRPr lang="en-US" sz="37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endParaRPr lang="en-US" sz="37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r>
              <a:rPr lang="en-US" sz="37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CLAUSES </a:t>
            </a:r>
            <a:r>
              <a:rPr lang="en-US" sz="37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AS SUBJECTS OF </a:t>
            </a:r>
            <a:r>
              <a:rPr lang="en-US" sz="37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SENTENCES</a:t>
            </a:r>
          </a:p>
          <a:p>
            <a:pPr marL="0" indent="0" algn="ctr" rtl="0">
              <a:buNone/>
            </a:pPr>
            <a:endParaRPr lang="ar-SA" sz="3700" b="1" dirty="0" smtClean="0">
              <a:solidFill>
                <a:srgbClr val="C00000"/>
              </a:solidFill>
            </a:endParaRPr>
          </a:p>
          <a:p>
            <a:endParaRPr lang="ar-SA" sz="3700" dirty="0"/>
          </a:p>
          <a:p>
            <a:endParaRPr lang="ar-SA" sz="37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6559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 rtl="0"/>
            <a:r>
              <a:rPr lang="en-US" sz="3700" b="1" dirty="0" smtClean="0"/>
              <a:t>Clauses as subjects of sentences.</a:t>
            </a:r>
            <a:endParaRPr lang="ar-SA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75252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noun clause may be used as the subject of a sentence. It must begin with a connecting word (That, what, whether, if), and take a singular verb. </a:t>
            </a:r>
          </a:p>
          <a:p>
            <a:pPr marL="0" indent="0" algn="l" rtl="0"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That he is a troublemaker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certain.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What he is known for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his mistakes.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62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 rtl="0"/>
            <a:r>
              <a:rPr lang="en-US" sz="3500" b="1" dirty="0"/>
              <a:t>Clauses as subjects of sentences.</a:t>
            </a:r>
            <a:endParaRPr lang="ar-SA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200000"/>
              </a:lnSpc>
              <a:buNone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they need the car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seems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uncertain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Where I will be working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concerns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 because I have no car.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What they do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That my children eat well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important to me.</a:t>
            </a:r>
          </a:p>
        </p:txBody>
      </p:sp>
    </p:spTree>
    <p:extLst>
      <p:ext uri="{BB962C8B-B14F-4D97-AF65-F5344CB8AC3E}">
        <p14:creationId xmlns="" xmlns:p14="http://schemas.microsoft.com/office/powerpoint/2010/main" val="24565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Clauses as subjects of sentences.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200000"/>
              </a:lnSpc>
              <a:buNone/>
            </a:pP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What she is doing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bothers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me.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Whether the manager decided to give me a raise or not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worries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me.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That Harry is not happy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obvious.</a:t>
            </a:r>
            <a:endParaRPr lang="en-US" sz="3000" dirty="0" smtClean="0"/>
          </a:p>
          <a:p>
            <a:pPr marL="0" indent="0" algn="l" rtl="0">
              <a:lnSpc>
                <a:spcPct val="200000"/>
              </a:lnSpc>
              <a:buNone/>
            </a:pP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261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229600" cy="807368"/>
          </a:xfrm>
        </p:spPr>
        <p:txBody>
          <a:bodyPr/>
          <a:lstStyle/>
          <a:p>
            <a:pPr rtl="0"/>
            <a:r>
              <a:rPr lang="en-US" b="1" dirty="0" smtClean="0"/>
              <a:t>Types of Noun Clauses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11038"/>
            <a:ext cx="8964488" cy="5058322"/>
          </a:xfrm>
        </p:spPr>
        <p:txBody>
          <a:bodyPr>
            <a:normAutofit/>
          </a:bodyPr>
          <a:lstStyle/>
          <a:p>
            <a:pPr marL="514350" indent="-514350" algn="l" rtl="0">
              <a:buNone/>
            </a:pPr>
            <a:r>
              <a:rPr lang="en-US" sz="2900" b="1" dirty="0" smtClean="0"/>
              <a:t>1. That clauses.</a:t>
            </a:r>
          </a:p>
          <a:p>
            <a:pPr marL="514350" indent="-514350" algn="l" rtl="0">
              <a:buNone/>
            </a:pPr>
            <a:r>
              <a:rPr lang="en-US" sz="2900" dirty="0" smtClean="0"/>
              <a:t>It begins with (that).</a:t>
            </a:r>
          </a:p>
          <a:p>
            <a:pPr marL="0" indent="0" algn="l" rtl="0">
              <a:buNone/>
            </a:pPr>
            <a:r>
              <a:rPr lang="en-US" sz="2900" b="1" dirty="0" smtClean="0"/>
              <a:t>Example</a:t>
            </a:r>
            <a:r>
              <a:rPr lang="en-US" sz="2900" dirty="0" smtClean="0"/>
              <a:t>: She thought </a:t>
            </a:r>
            <a:r>
              <a:rPr lang="en-US" sz="2900" u="sng" dirty="0" smtClean="0"/>
              <a:t>that the exam was cancelled.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l" rtl="0">
              <a:buNone/>
            </a:pPr>
            <a:r>
              <a:rPr lang="en-US" sz="2900" b="1" dirty="0" smtClean="0"/>
              <a:t>2. Subjunctive clauses.</a:t>
            </a:r>
          </a:p>
          <a:p>
            <a:pPr marL="514350" indent="-514350" algn="l" rtl="0">
              <a:buNone/>
            </a:pPr>
            <a:r>
              <a:rPr lang="en-US" sz="2900" dirty="0" smtClean="0"/>
              <a:t>It begins with (that). However, the verb of the noun clause is in the subjunctive mode.</a:t>
            </a:r>
          </a:p>
          <a:p>
            <a:pPr marL="514350" indent="-514350" algn="l" rtl="0">
              <a:buNone/>
            </a:pPr>
            <a:r>
              <a:rPr lang="en-US" sz="2900" b="1" dirty="0" smtClean="0"/>
              <a:t>Example</a:t>
            </a:r>
            <a:r>
              <a:rPr lang="en-US" sz="2900" dirty="0" smtClean="0"/>
              <a:t>: It is urgent</a:t>
            </a:r>
            <a:r>
              <a:rPr lang="en-US" sz="2900" u="sng" dirty="0" smtClean="0"/>
              <a:t> that Ali submit the report today.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677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Noun Clauses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 smtClean="0"/>
              <a:t>3. If/Whether clauses.</a:t>
            </a:r>
          </a:p>
          <a:p>
            <a:pPr marL="0" indent="0" algn="l" rtl="0">
              <a:buNone/>
            </a:pPr>
            <a:r>
              <a:rPr lang="en-US" sz="2800" dirty="0" smtClean="0"/>
              <a:t>It begins with (if or whether).</a:t>
            </a:r>
          </a:p>
          <a:p>
            <a:pPr marL="0" indent="0" algn="l" rtl="0">
              <a:buNone/>
            </a:pPr>
            <a:r>
              <a:rPr lang="en-US" sz="2800" b="1" dirty="0" smtClean="0"/>
              <a:t>Example:</a:t>
            </a:r>
            <a:r>
              <a:rPr lang="en-US" sz="2800" dirty="0" smtClean="0"/>
              <a:t> The teacher wants to know </a:t>
            </a:r>
            <a:r>
              <a:rPr lang="en-US" sz="2800" u="sng" dirty="0" smtClean="0"/>
              <a:t>if the students understood the formula.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b="1" dirty="0" smtClean="0"/>
              <a:t>4. </a:t>
            </a:r>
            <a:r>
              <a:rPr lang="en-US" sz="2800" b="1" smtClean="0"/>
              <a:t>WH-Question </a:t>
            </a:r>
            <a:r>
              <a:rPr lang="en-US" sz="2800" b="1" dirty="0" smtClean="0"/>
              <a:t>clauses.</a:t>
            </a:r>
          </a:p>
          <a:p>
            <a:pPr marL="0" indent="0" algn="l" rtl="0">
              <a:buNone/>
            </a:pPr>
            <a:r>
              <a:rPr lang="en-US" sz="2800" dirty="0" smtClean="0"/>
              <a:t>It begins with a question word e.g. </a:t>
            </a:r>
            <a:r>
              <a:rPr lang="en-US" sz="2800" i="1" dirty="0" smtClean="0"/>
              <a:t>where, what, who, when, </a:t>
            </a:r>
            <a:r>
              <a:rPr lang="en-US" sz="2800" dirty="0" smtClean="0"/>
              <a:t>or</a:t>
            </a:r>
            <a:r>
              <a:rPr lang="en-US" sz="2800" i="1" dirty="0" smtClean="0"/>
              <a:t> how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r>
              <a:rPr lang="en-US" sz="2800" b="1" dirty="0" smtClean="0"/>
              <a:t>Example:</a:t>
            </a:r>
            <a:r>
              <a:rPr lang="en-US" sz="2800" dirty="0" smtClean="0"/>
              <a:t> I don’t know </a:t>
            </a:r>
            <a:r>
              <a:rPr lang="en-US" sz="2800" u="sng" dirty="0" smtClean="0"/>
              <a:t>who she is.</a:t>
            </a:r>
            <a:endParaRPr lang="ar-SA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Noun Clauses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600" b="1" i="1" dirty="0"/>
              <a:t>Examples:</a:t>
            </a:r>
          </a:p>
          <a:p>
            <a:pPr marL="0" indent="0" algn="l" rtl="0">
              <a:buNone/>
            </a:pPr>
            <a:endParaRPr lang="en-US" sz="600" dirty="0"/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Subject</a:t>
            </a:r>
            <a:endParaRPr lang="en-US" sz="2800" u="sng" dirty="0"/>
          </a:p>
          <a:p>
            <a:pPr marL="0" indent="0" algn="l" rtl="0">
              <a:buNone/>
            </a:pPr>
            <a:r>
              <a:rPr lang="en-US" sz="2800" u="sng" dirty="0"/>
              <a:t>That Ahmad can fly</a:t>
            </a:r>
            <a:r>
              <a:rPr lang="en-US" sz="2800" dirty="0"/>
              <a:t> is unbelievable.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sz="2800" u="sng" dirty="0"/>
              <a:t>The story </a:t>
            </a:r>
            <a:r>
              <a:rPr lang="en-US" sz="2800" dirty="0"/>
              <a:t>is unbelievable</a:t>
            </a:r>
            <a:r>
              <a:rPr lang="en-US" sz="2600" dirty="0"/>
              <a:t>.</a:t>
            </a:r>
          </a:p>
          <a:p>
            <a:pPr marL="0" indent="0" algn="l" rtl="0">
              <a:buNone/>
            </a:pPr>
            <a:endParaRPr lang="en-US" sz="2600" dirty="0"/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Object of a verb</a:t>
            </a:r>
            <a:endParaRPr lang="en-US" sz="2800" u="sng" dirty="0"/>
          </a:p>
          <a:p>
            <a:pPr marL="0" indent="0" algn="l" rtl="0">
              <a:buNone/>
            </a:pPr>
            <a:r>
              <a:rPr lang="en-US" sz="2800" dirty="0" smtClean="0"/>
              <a:t>People once believed </a:t>
            </a:r>
            <a:r>
              <a:rPr lang="en-US" sz="2800" u="sng" dirty="0" smtClean="0"/>
              <a:t>that the world was flat.</a:t>
            </a:r>
          </a:p>
          <a:p>
            <a:pPr marL="0" indent="0" algn="l" rtl="0">
              <a:buNone/>
            </a:pPr>
            <a:r>
              <a:rPr lang="en-US" sz="2800" dirty="0" smtClean="0"/>
              <a:t>They believed </a:t>
            </a:r>
            <a:r>
              <a:rPr lang="en-US" sz="2800" u="sng" dirty="0" smtClean="0"/>
              <a:t>the story.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5252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Noun Clauses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8768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i="1" dirty="0"/>
              <a:t>Examples:</a:t>
            </a:r>
          </a:p>
          <a:p>
            <a:pPr marL="0" indent="0" algn="l" rtl="0">
              <a:buNone/>
            </a:pPr>
            <a:endParaRPr lang="en-US" sz="600" dirty="0"/>
          </a:p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</a:rPr>
              <a:t>Object of a </a:t>
            </a:r>
            <a:r>
              <a:rPr lang="en-US" sz="2800" b="1" dirty="0" smtClean="0">
                <a:solidFill>
                  <a:srgbClr val="C00000"/>
                </a:solidFill>
              </a:rPr>
              <a:t>preposition</a:t>
            </a:r>
            <a:endParaRPr lang="en-US" sz="2800" u="sng" dirty="0"/>
          </a:p>
          <a:p>
            <a:pPr marL="0" indent="0" algn="l" rtl="0">
              <a:buNone/>
            </a:pPr>
            <a:r>
              <a:rPr lang="en-US" sz="2800" dirty="0"/>
              <a:t>I listened to</a:t>
            </a:r>
            <a:r>
              <a:rPr lang="en-US" sz="2800" u="sng" dirty="0"/>
              <a:t> what he said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r>
              <a:rPr lang="en-US" sz="2800" dirty="0"/>
              <a:t>I listened to</a:t>
            </a:r>
            <a:r>
              <a:rPr lang="en-US" sz="2800" u="sng" dirty="0"/>
              <a:t> </a:t>
            </a:r>
            <a:r>
              <a:rPr lang="en-US" sz="2800" u="sng" dirty="0" smtClean="0"/>
              <a:t>the story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Complement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/>
              <a:t>A major concern is</a:t>
            </a:r>
            <a:r>
              <a:rPr lang="en-US" sz="2800" u="sng" dirty="0"/>
              <a:t> </a:t>
            </a:r>
            <a:r>
              <a:rPr lang="en-US" sz="2800" u="sng" dirty="0" smtClean="0"/>
              <a:t>how fast these </a:t>
            </a:r>
            <a:r>
              <a:rPr lang="en-US" sz="2800" u="sng" dirty="0"/>
              <a:t>changes are </a:t>
            </a:r>
            <a:r>
              <a:rPr lang="en-US" sz="2800" u="sng" dirty="0" smtClean="0"/>
              <a:t>happening.</a:t>
            </a:r>
          </a:p>
          <a:p>
            <a:pPr marL="0" indent="0" algn="l" rtl="0">
              <a:buNone/>
            </a:pPr>
            <a:r>
              <a:rPr lang="en-US" sz="2800" dirty="0"/>
              <a:t>A major concern is</a:t>
            </a:r>
            <a:r>
              <a:rPr lang="en-US" sz="2800" u="sng" dirty="0"/>
              <a:t> </a:t>
            </a:r>
            <a:r>
              <a:rPr lang="en-US" sz="2800" u="sng" dirty="0" smtClean="0"/>
              <a:t>the fast changes.</a:t>
            </a:r>
          </a:p>
          <a:p>
            <a:pPr marL="0" indent="0" algn="l" rtl="0">
              <a:buNone/>
            </a:pPr>
            <a:endParaRPr lang="en-US" sz="600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5490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Noun Clauses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7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PART ONE:</a:t>
            </a:r>
          </a:p>
          <a:p>
            <a:pPr marL="0" indent="0" algn="ctr" rtl="0">
              <a:buNone/>
            </a:pPr>
            <a:endParaRPr lang="en-US" sz="3700" b="1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 rtl="0">
              <a:buNone/>
            </a:pPr>
            <a:r>
              <a:rPr lang="en-US" sz="33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CLAUSES WITH THAT;</a:t>
            </a:r>
          </a:p>
          <a:p>
            <a:pPr marL="0" indent="0" algn="ctr" rtl="0">
              <a:buNone/>
            </a:pPr>
            <a:r>
              <a:rPr lang="en-US" sz="33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REPORTED SPEECH</a:t>
            </a:r>
          </a:p>
          <a:p>
            <a:pPr marL="0" indent="0" algn="ctr" rtl="0">
              <a:buNone/>
            </a:pPr>
            <a:endParaRPr lang="ar-SA" sz="33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759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pPr algn="ctr" rtl="0"/>
            <a:r>
              <a:rPr lang="en-US" b="1" dirty="0"/>
              <a:t>Clauses with </a:t>
            </a:r>
            <a:r>
              <a:rPr lang="en-US" b="1" i="1" dirty="0"/>
              <a:t>that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3623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that clause can appear in different places: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After the independent clause verb:</a:t>
            </a:r>
          </a:p>
          <a:p>
            <a:pPr marL="0" indent="0" algn="l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hopes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that his excuse will be accepted.</a:t>
            </a:r>
          </a:p>
          <a:p>
            <a:pPr marL="0" indent="0" algn="l" rtl="0"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 startAt="2"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After some adjectives:</a:t>
            </a:r>
          </a:p>
          <a:p>
            <a:pPr marL="0" indent="0" algn="l" rtl="0"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 glad, sad, happy, worried, sorry, …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class was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happy 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that the teacher cancelled the exam.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4079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3700" b="1" dirty="0"/>
              <a:t>Clauses with </a:t>
            </a:r>
            <a:r>
              <a:rPr lang="en-US" sz="3700" b="1" i="1" dirty="0"/>
              <a:t>that</a:t>
            </a:r>
            <a:endParaRPr lang="ar-SA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768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3. After some nouns:</a:t>
            </a:r>
          </a:p>
          <a:p>
            <a:pPr marL="0" indent="0" algn="l" rtl="0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Example: idea, theory, opinion, claim, fact, etc.</a:t>
            </a:r>
          </a:p>
          <a:p>
            <a:pPr marL="0" indent="0" algn="l" rtl="0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eople didn’t believe the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that the Earth revolves around the sun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4. At the beginning of a sentence:</a:t>
            </a:r>
          </a:p>
          <a:p>
            <a:pPr marL="0" indent="0" algn="l" rtl="0">
              <a:buNone/>
            </a:pP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That Huda came late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was predictable.</a:t>
            </a:r>
          </a:p>
          <a:p>
            <a:pPr marL="0" indent="0" algn="l" rtl="0"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SA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879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8139</TotalTime>
  <Words>966</Words>
  <Application>Microsoft Office PowerPoint</Application>
  <PresentationFormat>On-screen Show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Noun Clauses</vt:lpstr>
      <vt:lpstr>Noun Clauses </vt:lpstr>
      <vt:lpstr>Types of Noun Clauses</vt:lpstr>
      <vt:lpstr>Types of Noun Clauses</vt:lpstr>
      <vt:lpstr>Noun Clauses </vt:lpstr>
      <vt:lpstr>Noun Clauses </vt:lpstr>
      <vt:lpstr>Noun Clauses</vt:lpstr>
      <vt:lpstr>Clauses with that</vt:lpstr>
      <vt:lpstr>Clauses with that</vt:lpstr>
      <vt:lpstr>Clauses with that</vt:lpstr>
      <vt:lpstr>Clauses with that</vt:lpstr>
      <vt:lpstr>Noun Clauses</vt:lpstr>
      <vt:lpstr>Clauses with Embedded Questions  </vt:lpstr>
      <vt:lpstr>Clauses with Embedded Questions</vt:lpstr>
      <vt:lpstr>Clauses with Embedded Questions</vt:lpstr>
      <vt:lpstr>Clauses with Embedded Questions</vt:lpstr>
      <vt:lpstr>Clauses with if / whether</vt:lpstr>
      <vt:lpstr>Clauses with if / whether</vt:lpstr>
      <vt:lpstr>Noun Clauses</vt:lpstr>
      <vt:lpstr>Noun Clauses </vt:lpstr>
      <vt:lpstr>Clauses as subjects of sentences.</vt:lpstr>
      <vt:lpstr>Clauses as subjects of sentences.</vt:lpstr>
      <vt:lpstr>Clauses as subjects of sentences.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Clauses</dc:title>
  <dc:creator>Emanrk</dc:creator>
  <cp:lastModifiedBy>DREAM COMPUTER</cp:lastModifiedBy>
  <cp:revision>181</cp:revision>
  <dcterms:created xsi:type="dcterms:W3CDTF">2011-09-29T11:54:17Z</dcterms:created>
  <dcterms:modified xsi:type="dcterms:W3CDTF">2019-01-08T04:04:47Z</dcterms:modified>
</cp:coreProperties>
</file>