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9EA4-A066-4D1D-B6F6-9C94AA1A2D5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BCAD-2260-4062-99A0-97FEBC75F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9EA4-A066-4D1D-B6F6-9C94AA1A2D5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BCAD-2260-4062-99A0-97FEBC75F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9EA4-A066-4D1D-B6F6-9C94AA1A2D5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BCAD-2260-4062-99A0-97FEBC75F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9EA4-A066-4D1D-B6F6-9C94AA1A2D5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BCAD-2260-4062-99A0-97FEBC75F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9EA4-A066-4D1D-B6F6-9C94AA1A2D5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BCAD-2260-4062-99A0-97FEBC75F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9EA4-A066-4D1D-B6F6-9C94AA1A2D5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BCAD-2260-4062-99A0-97FEBC75F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9EA4-A066-4D1D-B6F6-9C94AA1A2D5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BCAD-2260-4062-99A0-97FEBC75F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9EA4-A066-4D1D-B6F6-9C94AA1A2D5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BCAD-2260-4062-99A0-97FEBC75F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9EA4-A066-4D1D-B6F6-9C94AA1A2D5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BCAD-2260-4062-99A0-97FEBC75F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9EA4-A066-4D1D-B6F6-9C94AA1A2D5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BCAD-2260-4062-99A0-97FEBC75F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9EA4-A066-4D1D-B6F6-9C94AA1A2D5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BCAD-2260-4062-99A0-97FEBC75F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19EA4-A066-4D1D-B6F6-9C94AA1A2D5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2BCAD-2260-4062-99A0-97FEBC75F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UGBCOM SEM.-I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FIN. A/C - I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85786" y="857232"/>
          <a:ext cx="7500988" cy="4017321"/>
        </p:xfrm>
        <a:graphic>
          <a:graphicData uri="http://schemas.openxmlformats.org/drawingml/2006/table">
            <a:tbl>
              <a:tblPr/>
              <a:tblGrid>
                <a:gridCol w="635004"/>
                <a:gridCol w="1375843"/>
                <a:gridCol w="780526"/>
                <a:gridCol w="780526"/>
                <a:gridCol w="780526"/>
                <a:gridCol w="780526"/>
                <a:gridCol w="780526"/>
                <a:gridCol w="806985"/>
                <a:gridCol w="780526"/>
              </a:tblGrid>
              <a:tr h="352319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gu-IN" sz="16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કાયમી મિલકત (પરિ. -5)</a:t>
                      </a:r>
                    </a:p>
                  </a:txBody>
                  <a:tcPr marL="6451" marR="6451" marT="64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8405">
                <a:tc>
                  <a:txBody>
                    <a:bodyPr/>
                    <a:lstStyle/>
                    <a:p>
                      <a:pPr algn="l" fontAlgn="t"/>
                      <a:r>
                        <a:rPr lang="gu-IN" sz="16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ક્રમ</a:t>
                      </a:r>
                    </a:p>
                  </a:txBody>
                  <a:tcPr marL="6451" marR="6451" marT="64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6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મિલકત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6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શરુ બાકી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6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+વધારો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6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-ઘટાડો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6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આ બાકી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6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વર્ષનો ધસારો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6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કુલ ધસારો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6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ચો. મિલ.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1" marR="6451" marT="6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43043" y="785796"/>
          <a:ext cx="6286543" cy="4592025"/>
        </p:xfrm>
        <a:graphic>
          <a:graphicData uri="http://schemas.openxmlformats.org/drawingml/2006/table">
            <a:tbl>
              <a:tblPr/>
              <a:tblGrid>
                <a:gridCol w="4018005"/>
                <a:gridCol w="1134269"/>
                <a:gridCol w="1134269"/>
              </a:tblGrid>
              <a:tr h="5102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                           રોકાણો (પરિ.-6)                                              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0225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વિગત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2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2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2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2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2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2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2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28728" y="500040"/>
          <a:ext cx="5715040" cy="5935968"/>
        </p:xfrm>
        <a:graphic>
          <a:graphicData uri="http://schemas.openxmlformats.org/drawingml/2006/table">
            <a:tbl>
              <a:tblPr/>
              <a:tblGrid>
                <a:gridCol w="3393307"/>
                <a:gridCol w="957917"/>
                <a:gridCol w="957917"/>
                <a:gridCol w="405899"/>
              </a:tblGrid>
              <a:tr h="16296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gu-IN" sz="12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ચાલુ મિલ. લોન-ધિરાણ (પરિ.-7)                                  </a:t>
                      </a:r>
                    </a:p>
                  </a:txBody>
                  <a:tcPr marL="2619" marR="2619" marT="26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gu-IN" sz="12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વિગત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2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2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gu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(1)</a:t>
                      </a:r>
                      <a:r>
                        <a:rPr lang="gu-IN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 </a:t>
                      </a:r>
                      <a:r>
                        <a:rPr lang="gu-IN" sz="12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સ્ટોક</a:t>
                      </a:r>
                      <a:endParaRPr lang="gu-IN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68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gu-IN" sz="12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 (2)દેવાદારો 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gu-IN" sz="12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 (3)રોકડ/બેંક 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gu-IN" sz="12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 (4)અન્ય ચાલુ મિલ 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gu-IN" sz="12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 (5)લોન-ધિરાણ 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619" marR="2619" marT="2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57290" y="857240"/>
          <a:ext cx="5857916" cy="5570200"/>
        </p:xfrm>
        <a:graphic>
          <a:graphicData uri="http://schemas.openxmlformats.org/drawingml/2006/table">
            <a:tbl>
              <a:tblPr/>
              <a:tblGrid>
                <a:gridCol w="3818878"/>
                <a:gridCol w="1019519"/>
                <a:gridCol w="1019519"/>
              </a:tblGrid>
              <a:tr h="25003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ચાલુ દેવા જોગ. (પરિ.-8)</a:t>
                      </a:r>
                    </a:p>
                  </a:txBody>
                  <a:tcPr marL="4190" marR="4190" marT="419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વિગત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ચાલુ દેવા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જોગવાઈઓ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190" marR="4190" marT="41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71604" y="1214424"/>
          <a:ext cx="5929355" cy="4143400"/>
        </p:xfrm>
        <a:graphic>
          <a:graphicData uri="http://schemas.openxmlformats.org/drawingml/2006/table">
            <a:tbl>
              <a:tblPr/>
              <a:tblGrid>
                <a:gridCol w="3865449"/>
                <a:gridCol w="1031953"/>
                <a:gridCol w="1031953"/>
              </a:tblGrid>
              <a:tr h="5179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gu-IN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પરચૂરણ ખર્ચા (પરિ.-9)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925">
                <a:tc>
                  <a:txBody>
                    <a:bodyPr/>
                    <a:lstStyle/>
                    <a:p>
                      <a:pPr algn="l" fontAlgn="t"/>
                      <a:r>
                        <a:rPr lang="gu-IN" sz="24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વિગત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24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24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5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5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5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5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5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25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gu-IN" dirty="0" smtClean="0"/>
              <a:t>      </a:t>
            </a:r>
          </a:p>
          <a:p>
            <a:endParaRPr lang="gu-IN" dirty="0"/>
          </a:p>
          <a:p>
            <a:endParaRPr lang="gu-IN" dirty="0" smtClean="0"/>
          </a:p>
          <a:p>
            <a:pPr algn="ctr">
              <a:buNone/>
            </a:pPr>
            <a:r>
              <a:rPr lang="gu-IN" smtClean="0"/>
              <a:t>કંપનીના વાર્ષિક </a:t>
            </a:r>
            <a:r>
              <a:rPr lang="gu-IN" dirty="0" smtClean="0"/>
              <a:t>હિસાબો ( ઉભા સ્વરૂપે )</a:t>
            </a:r>
          </a:p>
          <a:p>
            <a:pPr algn="ctr">
              <a:buNone/>
            </a:pPr>
            <a:endParaRPr lang="gu-IN" dirty="0" smtClean="0"/>
          </a:p>
          <a:p>
            <a:pPr algn="ctr">
              <a:buNone/>
            </a:pPr>
            <a:r>
              <a:rPr lang="gu-IN" dirty="0"/>
              <a:t>(</a:t>
            </a:r>
            <a:r>
              <a:rPr lang="gu-IN" dirty="0" smtClean="0"/>
              <a:t>પત્રકો)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00166" y="428604"/>
          <a:ext cx="6000792" cy="6154001"/>
        </p:xfrm>
        <a:graphic>
          <a:graphicData uri="http://schemas.openxmlformats.org/drawingml/2006/table">
            <a:tbl>
              <a:tblPr/>
              <a:tblGrid>
                <a:gridCol w="2886307"/>
                <a:gridCol w="1226208"/>
                <a:gridCol w="1226208"/>
                <a:gridCol w="662069"/>
              </a:tblGrid>
              <a:tr h="429097">
                <a:tc gridSpan="3"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..............</a:t>
                      </a:r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.........</a:t>
                      </a:r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.કંપનીનુતા..................નારોજ પુરાથતા વર્ષનુ</a:t>
                      </a:r>
                      <a:r>
                        <a:rPr lang="gu-IN" sz="18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    નફા-નુકશાન ખાતું</a:t>
                      </a:r>
                      <a:endParaRPr lang="gu-IN" sz="18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વિગત</a:t>
                      </a:r>
                    </a:p>
                  </a:txBody>
                  <a:tcPr marL="39721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આવક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વેચાણઅને અન્યઆવક (</a:t>
                      </a:r>
                      <a:r>
                        <a:rPr lang="hi-IN" sz="180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अ)</a:t>
                      </a:r>
                      <a:r>
                        <a:rPr lang="hi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  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r>
                        <a:rPr lang="gu-IN" sz="18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બાદ ખર્ચા</a:t>
                      </a:r>
                      <a:endParaRPr lang="gu-IN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(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)</a:t>
                      </a:r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ધંધાના ખર્ચા </a:t>
                      </a:r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(</a:t>
                      </a:r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પરિ.</a:t>
                      </a:r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-</a:t>
                      </a:r>
                      <a:r>
                        <a:rPr lang="hi-IN" sz="180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ब</a:t>
                      </a:r>
                      <a:r>
                        <a:rPr lang="hi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)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(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)</a:t>
                      </a:r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ધસારો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(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)</a:t>
                      </a:r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વ્યાજ ડીબે.ચૂક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          ચૂક બાકી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*કર પહેલાનો નફો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બાદ કરવેરા જોગવાઈ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*કરવેરા બાદ નો નફો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097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+કરવેરાની વધુ જોગવાઈ -               -(ઓંછી જોગવાઈ) 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391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*વહેચણી માટે મળી શકતો નફો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બાદ ફાળવણી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-1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-2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-3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-4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835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ચોખ્ખો નફો (પરિ. ૨ ખાતે)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310" marR="3310" marT="3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71472" y="142852"/>
          <a:ext cx="7429551" cy="661084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13978"/>
                <a:gridCol w="1305191"/>
                <a:gridCol w="1305191"/>
                <a:gridCol w="1305191"/>
              </a:tblGrid>
              <a:tr h="358475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gu-IN" sz="1400" u="none" strike="noStrike" dirty="0"/>
                        <a:t>.........................કંપનીનુ તા..............નારોજનુ પાકુસરવૈયું (ઊભુ)</a:t>
                      </a:r>
                      <a:endParaRPr lang="gu-IN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વિગત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686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રકમ રૂ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રકમ રૂ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રકમ રૂ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(A) </a:t>
                      </a:r>
                      <a:r>
                        <a:rPr lang="gu-IN" sz="1400" u="none" strike="noStrike"/>
                        <a:t>ભંડોળના સાધનો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/>
                        <a:t> (a) </a:t>
                      </a:r>
                      <a:r>
                        <a:rPr lang="gu-IN" sz="1400" u="none" strike="noStrike" dirty="0"/>
                        <a:t>શેરના હોલ્ડ. ભંડોળ</a:t>
                      </a:r>
                      <a:endParaRPr lang="gu-IN" sz="1400" b="0" i="0" u="none" strike="noStrike" dirty="0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 dirty="0"/>
                        <a:t>      મૂડી (પરિ-1)</a:t>
                      </a:r>
                      <a:endParaRPr lang="gu-IN" sz="1400" b="0" i="0" u="none" strike="noStrike" dirty="0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      અના-વધારો (પરિ. 2)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   (b)</a:t>
                      </a:r>
                      <a:r>
                        <a:rPr lang="gu-IN" sz="1400" u="none" strike="noStrike"/>
                        <a:t>લોન/ઉછીના ભંડોળ</a:t>
                      </a:r>
                      <a:endParaRPr lang="gu-IN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      તારણવાળા (પરિ-3)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      તારણવગરના (પરિ-4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(B)  </a:t>
                      </a:r>
                      <a:r>
                        <a:rPr lang="gu-IN" sz="1400" u="none" strike="noStrike"/>
                        <a:t>ભંડોળનોઉપયોગ </a:t>
                      </a:r>
                      <a:endParaRPr lang="gu-IN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 (1) કુલ કાયમી મિલ. (પરિ-5)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 dirty="0"/>
                        <a:t>          -ઘસારો</a:t>
                      </a:r>
                      <a:endParaRPr lang="gu-IN" sz="1400" b="0" i="0" u="none" strike="noStrike" dirty="0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 (2) રોકાણો (પરિ-6)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(3)  ચોખ્ખી ચાલુ મિલ.</a:t>
                      </a:r>
                      <a:endParaRPr lang="gu-IN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ચાલુ મિલ. લોન-ધિરાણ (7)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   (a)  </a:t>
                      </a:r>
                      <a:r>
                        <a:rPr lang="gu-IN" sz="1400" u="none" strike="noStrike"/>
                        <a:t>ચાલુ મિલ.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        સ્ટોક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        દેવાદારો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        રોકડ/બેંકસિલક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        અન્ય ચાલુ મિલ.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  ( b) </a:t>
                      </a:r>
                      <a:r>
                        <a:rPr lang="gu-IN" sz="1400" u="none" strike="noStrike"/>
                        <a:t>લોન-ધિરાણ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બાદ-ચાલુ દેવા-જોગ. (8)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      (a)  </a:t>
                      </a:r>
                      <a:r>
                        <a:rPr lang="gu-IN" sz="1400" u="none" strike="noStrike"/>
                        <a:t>ચાલુ-દેવા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       (b)   </a:t>
                      </a:r>
                      <a:r>
                        <a:rPr lang="gu-IN" sz="1400" u="none" strike="noStrike"/>
                        <a:t>જોગ.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ચોખ્ખી ચાલુ-મિલ. (7-8)</a:t>
                      </a:r>
                      <a:endParaRPr lang="gu-IN" sz="1400" b="1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u="none" strike="noStrike"/>
                        <a:t>પર.ખર્ચા (અવા. મિલ.) (9)</a:t>
                      </a:r>
                      <a:endParaRPr lang="gu-IN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  <a:tr h="1881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2239" marR="2239" marT="223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239" marR="2239" marT="2239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85918" y="1000110"/>
          <a:ext cx="5214975" cy="4429152"/>
        </p:xfrm>
        <a:graphic>
          <a:graphicData uri="http://schemas.openxmlformats.org/drawingml/2006/table">
            <a:tbl>
              <a:tblPr/>
              <a:tblGrid>
                <a:gridCol w="2819403"/>
                <a:gridCol w="1197786"/>
                <a:gridCol w="1197786"/>
              </a:tblGrid>
              <a:tr h="527669">
                <a:tc gridSpan="3">
                  <a:txBody>
                    <a:bodyPr/>
                    <a:lstStyle/>
                    <a:p>
                      <a:pPr algn="l" fontAlgn="t"/>
                      <a:r>
                        <a:rPr lang="gu-IN" sz="2000" b="1" i="0" u="none" strike="noStrike" dirty="0">
                          <a:solidFill>
                            <a:srgbClr val="000000"/>
                          </a:solidFill>
                          <a:latin typeface="Shruti"/>
                        </a:rPr>
                        <a:t>સંશ્યિત દેવા (પરિ.- 10 )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7669">
                <a:tc>
                  <a:txBody>
                    <a:bodyPr/>
                    <a:lstStyle/>
                    <a:p>
                      <a:pPr algn="l" fontAlgn="t"/>
                      <a:r>
                        <a:rPr lang="gu-IN" sz="20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        વિગત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20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20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66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66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66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66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66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46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28795" y="714364"/>
          <a:ext cx="4857782" cy="5500710"/>
        </p:xfrm>
        <a:graphic>
          <a:graphicData uri="http://schemas.openxmlformats.org/drawingml/2006/table">
            <a:tbl>
              <a:tblPr/>
              <a:tblGrid>
                <a:gridCol w="3104820"/>
                <a:gridCol w="876481"/>
                <a:gridCol w="876481"/>
              </a:tblGrid>
              <a:tr h="20373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gu-IN" sz="1050" b="1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hruti"/>
                        </a:rPr>
                        <a:t>વેચાણ અને અન્ય આવક(પરિ-</a:t>
                      </a:r>
                      <a:r>
                        <a:rPr lang="hi-IN" sz="1050" b="1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angal"/>
                        </a:rPr>
                        <a:t>अ)</a:t>
                      </a:r>
                      <a:r>
                        <a:rPr lang="hi-IN" sz="1050" b="1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hruti"/>
                        </a:rPr>
                        <a:t>    </a:t>
                      </a:r>
                      <a:r>
                        <a:rPr lang="hi-IN" sz="1050" b="1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angal"/>
                        </a:rPr>
                        <a:t>                         </a:t>
                      </a:r>
                      <a:endParaRPr lang="hi-IN" sz="105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hruti"/>
                      </a:endParaRPr>
                    </a:p>
                  </a:txBody>
                  <a:tcPr marL="3460" marR="3460" marT="34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gu-IN" sz="1050" b="1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hruti"/>
                        </a:rPr>
                        <a:t>    વિગત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050" b="1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050" b="1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hruti"/>
                        </a:rPr>
                        <a:t>રકમ રૂ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gu-IN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(1) </a:t>
                      </a:r>
                      <a:r>
                        <a:rPr lang="gu-IN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hruti"/>
                        </a:rPr>
                        <a:t>માલ નુ વેચાણ</a:t>
                      </a:r>
                      <a:endParaRPr lang="gu-IN" sz="105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</a:endParaRP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gu-IN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(2) અન્ય રીતે ગયેલ માલ 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gu-IN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 (3) </a:t>
                      </a:r>
                      <a:r>
                        <a:rPr lang="gu-IN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hruti"/>
                        </a:rPr>
                        <a:t>અન્ય આવકો</a:t>
                      </a:r>
                      <a:endParaRPr lang="gu-IN" sz="105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</a:endParaRP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gu-IN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 (4) </a:t>
                      </a:r>
                      <a:r>
                        <a:rPr lang="gu-IN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hruti"/>
                        </a:rPr>
                        <a:t>સ્ટોકમાં વધારો</a:t>
                      </a:r>
                      <a:endParaRPr lang="gu-IN" sz="105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</a:endParaRP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gu-IN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hruti"/>
                        </a:rPr>
                        <a:t>      આખર સ્ટોક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hruti"/>
                        </a:rPr>
                        <a:t>    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gu-IN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      </a:t>
                      </a:r>
                      <a:r>
                        <a:rPr lang="gu-IN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hruti"/>
                        </a:rPr>
                        <a:t> -શરૂનો સ્ટોક</a:t>
                      </a:r>
                      <a:endParaRPr lang="gu-IN" sz="105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</a:endParaRP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000229" y="714348"/>
          <a:ext cx="5429290" cy="5429295"/>
        </p:xfrm>
        <a:graphic>
          <a:graphicData uri="http://schemas.openxmlformats.org/drawingml/2006/table">
            <a:tbl>
              <a:tblPr/>
              <a:tblGrid>
                <a:gridCol w="3539446"/>
                <a:gridCol w="944922"/>
                <a:gridCol w="944922"/>
              </a:tblGrid>
              <a:tr h="20108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gu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ધંધા ના ખર્ચા (પરિ. </a:t>
                      </a:r>
                      <a:r>
                        <a:rPr lang="hi-IN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ब  )  </a:t>
                      </a:r>
                    </a:p>
                  </a:txBody>
                  <a:tcPr marL="3460" marR="3460" marT="34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gu-IN" sz="11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વિગત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1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1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gu-IN" sz="11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 (1)માલની ખરીદી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gu-IN" sz="11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       -ખરીદ પરત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gu-IN" sz="11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(2) કર્મચારી માટે ખર્ચા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gu-IN" sz="11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       પગાર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gu-IN" sz="11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(3) ધંધો ચલાવવાના ખર્ચા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gu-IN" sz="11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(4) ડીરેકટર ફિ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gu-IN" sz="11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(5)ઘાલખાધ અનામત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460" marR="3460" marT="34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57224" y="1071546"/>
          <a:ext cx="7072361" cy="3857650"/>
        </p:xfrm>
        <a:graphic>
          <a:graphicData uri="http://schemas.openxmlformats.org/drawingml/2006/table">
            <a:tbl>
              <a:tblPr/>
              <a:tblGrid>
                <a:gridCol w="2139108"/>
                <a:gridCol w="603863"/>
                <a:gridCol w="603863"/>
                <a:gridCol w="255874"/>
                <a:gridCol w="2261927"/>
                <a:gridCol w="603863"/>
                <a:gridCol w="603863"/>
              </a:tblGrid>
              <a:tr h="3857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gu-IN" sz="14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                         મૂડી (પરિ. 1)                          </a:t>
                      </a:r>
                    </a:p>
                  </a:txBody>
                  <a:tcPr marL="5293" marR="5293" marT="52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3" marR="5293" marT="52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gu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અનામત-વધારો (પરિ. 2)</a:t>
                      </a:r>
                    </a:p>
                  </a:txBody>
                  <a:tcPr marL="5293" marR="5293" marT="529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વિગત</a:t>
                      </a:r>
                    </a:p>
                  </a:txBody>
                  <a:tcPr marL="5293" marR="5293" marT="52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વિગત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4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6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00034" y="1214422"/>
          <a:ext cx="8072493" cy="3153664"/>
        </p:xfrm>
        <a:graphic>
          <a:graphicData uri="http://schemas.openxmlformats.org/drawingml/2006/table">
            <a:tbl>
              <a:tblPr/>
              <a:tblGrid>
                <a:gridCol w="2653316"/>
                <a:gridCol w="663343"/>
                <a:gridCol w="663343"/>
                <a:gridCol w="281077"/>
                <a:gridCol w="2484728"/>
                <a:gridCol w="663343"/>
                <a:gridCol w="663343"/>
              </a:tblGrid>
              <a:tr h="543539">
                <a:tc gridSpan="3">
                  <a:txBody>
                    <a:bodyPr/>
                    <a:lstStyle/>
                    <a:p>
                      <a:pPr algn="l" fontAlgn="b"/>
                      <a:r>
                        <a:rPr lang="gu-IN" sz="1800" b="1" i="0" u="none" strike="noStrike" dirty="0">
                          <a:solidFill>
                            <a:srgbClr val="000000"/>
                          </a:solidFill>
                          <a:latin typeface="Shruti"/>
                        </a:rPr>
                        <a:t>    </a:t>
                      </a:r>
                      <a:r>
                        <a:rPr lang="gu-IN" sz="1800" b="1" i="0" u="none" strike="noStrike" dirty="0" smtClean="0">
                          <a:solidFill>
                            <a:srgbClr val="000000"/>
                          </a:solidFill>
                          <a:latin typeface="Shruti"/>
                        </a:rPr>
                        <a:t>તારણવાળા  </a:t>
                      </a:r>
                      <a:r>
                        <a:rPr lang="gu-IN" sz="1800" b="1" i="0" u="none" strike="noStrike" dirty="0">
                          <a:solidFill>
                            <a:srgbClr val="000000"/>
                          </a:solidFill>
                          <a:latin typeface="Shruti"/>
                        </a:rPr>
                        <a:t>ઉછીના ભંડોળ (પરિ.-3)       </a:t>
                      </a:r>
                    </a:p>
                  </a:txBody>
                  <a:tcPr marL="5293" marR="5293" marT="52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latin typeface="Shruti"/>
                      </a:endParaRP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gu-IN" sz="1800" b="1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તારણવગરના ઉછીના ભંડોળ  (પરિ. 4)</a:t>
                      </a: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3539"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વિગત</a:t>
                      </a:r>
                    </a:p>
                  </a:txBody>
                  <a:tcPr marL="5293" marR="5293" marT="52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વિગત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gu-IN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રકમ રૂ.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04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04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04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04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3" marR="5293" marT="52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Shruti"/>
                        </a:rPr>
                        <a:t> </a:t>
                      </a:r>
                    </a:p>
                  </a:txBody>
                  <a:tcPr marL="5293" marR="5293" marT="52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528</Words>
  <Application>Microsoft Office PowerPoint</Application>
  <PresentationFormat>On-screen Show (4:3)</PresentationFormat>
  <Paragraphs>742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UGBCOM SEM.-I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UGBCOM SEM.-I</dc:title>
  <dc:creator>mansa collage</dc:creator>
  <cp:lastModifiedBy>Arya</cp:lastModifiedBy>
  <cp:revision>21</cp:revision>
  <dcterms:created xsi:type="dcterms:W3CDTF">2015-10-14T04:41:37Z</dcterms:created>
  <dcterms:modified xsi:type="dcterms:W3CDTF">2015-10-15T06:39:12Z</dcterms:modified>
</cp:coreProperties>
</file>