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6973E1-9ED9-4C00-B658-12FD6F5B34BD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F2CA8A-8176-4C27-A427-D1752293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[UG.B.COM SEM </a:t>
            </a:r>
            <a:r>
              <a:rPr lang="en-US" dirty="0" smtClean="0"/>
              <a:t>-3]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gu-IN" dirty="0" smtClean="0"/>
              <a:t>ભારતીય નાણાપ્રબંધ  વ્યવસ્થા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gu-IN" sz="2800" dirty="0" smtClean="0"/>
              <a:t>નાણાકીય નીતિના ઉદ્દેશો:-</a:t>
            </a:r>
            <a:br>
              <a:rPr lang="gu-IN" sz="2800" dirty="0" smtClean="0"/>
            </a:br>
            <a:r>
              <a:rPr lang="gu-IN" sz="4400" dirty="0" smtClean="0"/>
              <a:t/>
            </a:r>
            <a:br>
              <a:rPr lang="gu-IN" sz="4400" dirty="0" smtClean="0"/>
            </a:br>
            <a:r>
              <a:rPr lang="gu-IN" sz="4400" dirty="0" smtClean="0"/>
              <a:t>	</a:t>
            </a:r>
            <a:r>
              <a:rPr lang="gu-IN" sz="2400" dirty="0" smtClean="0"/>
              <a:t>૧. નાણાપુરવઠામાં  વિવેકપૂર્વક વધારો :-</a:t>
            </a:r>
            <a:br>
              <a:rPr lang="gu-IN" sz="2400" dirty="0" smtClean="0"/>
            </a:br>
            <a:r>
              <a:rPr lang="gu-IN" sz="2400" dirty="0" smtClean="0"/>
              <a:t> </a:t>
            </a:r>
            <a:br>
              <a:rPr lang="gu-IN" sz="2400" dirty="0" smtClean="0"/>
            </a:br>
            <a:r>
              <a:rPr lang="gu-IN" sz="2400" dirty="0" smtClean="0"/>
              <a:t>	૨. બેન્ક ધિરાણની ફાળવણી :-</a:t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	૩. આર્થિક સુધારાને સહાય :- 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pPr algn="ctr"/>
            <a:r>
              <a:rPr lang="gu-IN" sz="3600" dirty="0" smtClean="0"/>
              <a:t>નાણાકીય નીતિના મર્યાદાઓ:-</a:t>
            </a:r>
            <a:br>
              <a:rPr lang="gu-I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516562"/>
          </a:xfrm>
        </p:spPr>
        <p:txBody>
          <a:bodyPr>
            <a:normAutofit fontScale="90000"/>
          </a:bodyPr>
          <a:lstStyle/>
          <a:p>
            <a:r>
              <a:rPr lang="gu-IN" sz="2800" dirty="0" smtClean="0"/>
              <a:t> અસંગઠીત નાણાબજાર 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ચલણનું પ્રાધાન્ય 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કાળાનાણાંનું અસ્તિત્વ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નાણાકીય નીતિની નિર્બળતા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બેન્કદર નિતીની નિષ્ફળતા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ગુણાત્મક શાખનિયંત્રણની મર્યાદાઓ 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નાણાકીય નીતિના સ્વરૂપમાં પરિવર્તન </a:t>
            </a:r>
            <a:br>
              <a:rPr lang="gu-IN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pPr algn="ctr"/>
            <a:r>
              <a:rPr lang="gu-IN" sz="3600" dirty="0" smtClean="0"/>
              <a:t>ભારતીય નાણાવ્યવસ્થાનો પરિચય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u-IN" dirty="0" smtClean="0"/>
          </a:p>
          <a:p>
            <a:endParaRPr lang="gu-IN" dirty="0" smtClean="0"/>
          </a:p>
          <a:p>
            <a:pPr algn="just">
              <a:buFont typeface="Wingdings" pitchFamily="2" charset="2"/>
              <a:buChar char="Ø"/>
            </a:pPr>
            <a:r>
              <a:rPr lang="gu-IN" sz="2400" dirty="0" smtClean="0"/>
              <a:t>મધ્યસ્થ બેન્ક દેશના નાણાકીય અને આર્થિક માળખાનું શિખર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 </a:t>
            </a:r>
            <a:r>
              <a:rPr lang="gu-IN" sz="2400" dirty="0" smtClean="0"/>
              <a:t>છે. તેનો હેતુ આર્થિક અને નાણાકીય સ્થિરતા જાળવવાનો છે.</a:t>
            </a:r>
          </a:p>
          <a:p>
            <a:pPr algn="just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gu-IN" dirty="0" smtClean="0"/>
              <a:t/>
            </a:r>
            <a:br>
              <a:rPr lang="gu-IN" dirty="0" smtClean="0"/>
            </a:br>
            <a:r>
              <a:rPr lang="en-US" dirty="0" smtClean="0"/>
              <a:t> </a:t>
            </a:r>
            <a:r>
              <a:rPr lang="gu-IN" dirty="0" smtClean="0"/>
              <a:t>મધ્યસ્થ બેન્ક નો અર્થ: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u-IN" dirty="0" smtClean="0"/>
          </a:p>
          <a:p>
            <a:endParaRPr lang="gu-IN" dirty="0" smtClean="0"/>
          </a:p>
          <a:p>
            <a:r>
              <a:rPr lang="gu-IN" sz="2800" dirty="0" smtClean="0">
                <a:latin typeface="Tahoma" pitchFamily="34" charset="0"/>
                <a:ea typeface="Tahoma" pitchFamily="34" charset="0"/>
              </a:rPr>
              <a:t>ભારતની મધ્યસ્થ બેન્ક  રિઝર્વ બેન્ક ઓફ ઇન્ડિયાની સ્થાપના ૧૯૩૫ માં ખાનગી ક્ષેત્રમાં થઇ હતી.</a:t>
            </a:r>
          </a:p>
          <a:p>
            <a:endParaRPr lang="gu-IN" sz="2800" dirty="0" smtClean="0">
              <a:latin typeface="Tahoma" pitchFamily="34" charset="0"/>
              <a:ea typeface="Tahoma" pitchFamily="34" charset="0"/>
            </a:endParaRPr>
          </a:p>
          <a:p>
            <a:r>
              <a:rPr lang="gu-IN" sz="2800" dirty="0" smtClean="0">
                <a:latin typeface="Tahoma" pitchFamily="34" charset="0"/>
                <a:ea typeface="Tahoma" pitchFamily="34" charset="0"/>
              </a:rPr>
              <a:t>તેનું રાષ્ટ્રીયકરણ થતાં તે સરકારી માલિકીની બની છે.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u-IN" dirty="0" smtClean="0"/>
              <a:t>મધ્યસ્થ બેન્ક નો ઉદ્દભવ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gu-IN" sz="3600" dirty="0" smtClean="0"/>
              <a:t>રિઝર્વ બેન્કનાં કાર્યો :-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019800"/>
          </a:xfrm>
        </p:spPr>
        <p:txBody>
          <a:bodyPr>
            <a:normAutofit/>
          </a:bodyPr>
          <a:lstStyle/>
          <a:p>
            <a:r>
              <a:rPr lang="gu-IN" sz="2400" dirty="0" smtClean="0"/>
              <a:t> </a:t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gu-IN" sz="2400" dirty="0" smtClean="0">
                <a:solidFill>
                  <a:schemeClr val="accent3">
                    <a:lumMod val="50000"/>
                  </a:schemeClr>
                </a:solidFill>
              </a:rPr>
              <a:t>૧.ચલણી નોટો બહાર પડવાનું કાર્ય :-</a:t>
            </a:r>
            <a:br>
              <a:rPr lang="gu-IN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 	</a:t>
            </a:r>
            <a:r>
              <a:rPr lang="gu-IN" sz="2200" dirty="0" smtClean="0"/>
              <a:t>(અ) સો ટકા અનામત પદ્ધતિ :</a:t>
            </a:r>
            <a:br>
              <a:rPr lang="gu-IN" sz="2200" dirty="0" smtClean="0"/>
            </a:br>
            <a:r>
              <a:rPr lang="gu-IN" sz="2200" dirty="0" smtClean="0"/>
              <a:t>	</a:t>
            </a:r>
            <a:br>
              <a:rPr lang="gu-IN" sz="2200" dirty="0" smtClean="0"/>
            </a:br>
            <a:r>
              <a:rPr lang="gu-IN" sz="2200" dirty="0" smtClean="0"/>
              <a:t>	 (બ) નિશ્ચિત પ્રમાણ પદ્ધતિ :</a:t>
            </a:r>
            <a:br>
              <a:rPr lang="gu-IN" sz="2200" dirty="0" smtClean="0"/>
            </a:br>
            <a:r>
              <a:rPr lang="gu-IN" sz="2200" dirty="0" smtClean="0"/>
              <a:t>	</a:t>
            </a:r>
            <a:br>
              <a:rPr lang="gu-IN" sz="2200" dirty="0" smtClean="0"/>
            </a:br>
            <a:r>
              <a:rPr lang="gu-IN" sz="2200" dirty="0" smtClean="0"/>
              <a:t>	 (ક) સપ્રમાણ અનામત પદ્ધતિ :</a:t>
            </a:r>
            <a:br>
              <a:rPr lang="gu-IN" sz="2200" dirty="0" smtClean="0"/>
            </a:br>
            <a:r>
              <a:rPr lang="gu-IN" sz="2200" dirty="0" smtClean="0"/>
              <a:t> </a:t>
            </a:r>
            <a:br>
              <a:rPr lang="gu-IN" sz="2200" dirty="0" smtClean="0"/>
            </a:br>
            <a:r>
              <a:rPr lang="gu-IN" sz="2200" dirty="0" smtClean="0"/>
              <a:t> 	(ડ) ન્યૂનતમ કે લઘુતમ પદ્ધતિ :</a:t>
            </a:r>
            <a:br>
              <a:rPr lang="gu-IN" sz="22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 </a:t>
            </a:r>
            <a:br>
              <a:rPr lang="gu-IN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gu-IN" sz="2700" dirty="0" smtClean="0">
                <a:solidFill>
                  <a:schemeClr val="accent3">
                    <a:lumMod val="50000"/>
                  </a:schemeClr>
                </a:solidFill>
              </a:rPr>
              <a:t>૨. સરકારના બેન્કર તરીકે નું કાર્ય :-</a:t>
            </a:r>
            <a:br>
              <a:rPr lang="gu-IN" sz="27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gu-IN" sz="2700" dirty="0" smtClean="0"/>
              <a:t> </a:t>
            </a:r>
            <a:br>
              <a:rPr lang="gu-IN" sz="2700" dirty="0" smtClean="0"/>
            </a:br>
            <a:r>
              <a:rPr lang="gu-IN" sz="2700" dirty="0" smtClean="0"/>
              <a:t> </a:t>
            </a:r>
            <a:r>
              <a:rPr lang="gu-IN" sz="2700" dirty="0" smtClean="0">
                <a:solidFill>
                  <a:schemeClr val="accent2">
                    <a:lumMod val="50000"/>
                  </a:schemeClr>
                </a:solidFill>
              </a:rPr>
              <a:t>૩. બેન્કોની બેન્ક તરીકેનું  કાર્ય :-</a:t>
            </a:r>
            <a:r>
              <a:rPr lang="gu-IN" sz="2700" dirty="0" smtClean="0"/>
              <a:t/>
            </a:r>
            <a:br>
              <a:rPr lang="gu-IN" sz="27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	</a:t>
            </a:r>
            <a:r>
              <a:rPr lang="gu-IN" sz="2400" dirty="0" smtClean="0"/>
              <a:t>(</a:t>
            </a:r>
            <a:r>
              <a:rPr lang="en-US" sz="2400" dirty="0" smtClean="0"/>
              <a:t>a</a:t>
            </a:r>
            <a:r>
              <a:rPr lang="gu-IN" sz="2400" dirty="0" smtClean="0"/>
              <a:t>) વેપારી બેન્કોને ધિરાણ </a:t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	(</a:t>
            </a:r>
            <a:r>
              <a:rPr lang="en-US" sz="2400" dirty="0" smtClean="0"/>
              <a:t>b</a:t>
            </a:r>
            <a:r>
              <a:rPr lang="gu-IN" sz="2400" dirty="0" smtClean="0"/>
              <a:t>) અનામતોના રક્ષક તરીકે </a:t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	(</a:t>
            </a:r>
            <a:r>
              <a:rPr lang="en-US" sz="2400" dirty="0" smtClean="0"/>
              <a:t>c</a:t>
            </a:r>
            <a:r>
              <a:rPr lang="gu-IN" sz="2400" dirty="0" smtClean="0"/>
              <a:t>) અણીના સમયની મદદગાર</a:t>
            </a:r>
            <a:br>
              <a:rPr lang="gu-IN" sz="2400" dirty="0" smtClean="0"/>
            </a:br>
            <a:r>
              <a:rPr lang="gu-IN" sz="2400" dirty="0" smtClean="0"/>
              <a:t> </a:t>
            </a:r>
            <a:br>
              <a:rPr lang="gu-IN" sz="2400" dirty="0" smtClean="0"/>
            </a:br>
            <a:r>
              <a:rPr lang="gu-IN" sz="2400" dirty="0" smtClean="0"/>
              <a:t>	(</a:t>
            </a:r>
            <a:r>
              <a:rPr lang="en-US" sz="2400" dirty="0" smtClean="0"/>
              <a:t>d </a:t>
            </a:r>
            <a:r>
              <a:rPr lang="gu-IN" sz="2400" dirty="0" smtClean="0"/>
              <a:t>) હવાલા દફતર તરીકે </a:t>
            </a:r>
            <a:br>
              <a:rPr lang="gu-IN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gu-IN" sz="2400" dirty="0" smtClean="0"/>
              <a:t>	</a:t>
            </a:r>
            <a:r>
              <a:rPr lang="en-US" sz="2400" dirty="0" smtClean="0"/>
              <a:t>(e) </a:t>
            </a:r>
            <a:r>
              <a:rPr lang="gu-IN" sz="2400" dirty="0" smtClean="0"/>
              <a:t>માર્ગદર્શક તરીકે  </a:t>
            </a: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gu-IN" sz="2400" dirty="0" smtClean="0">
                <a:solidFill>
                  <a:schemeClr val="accent2">
                    <a:lumMod val="50000"/>
                  </a:schemeClr>
                </a:solidFill>
              </a:rPr>
              <a:t>૪. વિનિમયદર  સ્થિરતાનું અને આંતરરાષ્ટ્રીય</a:t>
            </a:r>
            <a:br>
              <a:rPr lang="gu-IN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gu-IN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gu-IN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gu-IN" sz="2400" dirty="0" smtClean="0">
                <a:solidFill>
                  <a:schemeClr val="accent2">
                    <a:lumMod val="50000"/>
                  </a:schemeClr>
                </a:solidFill>
              </a:rPr>
              <a:t>    ભંડોળના સંરક્ષક તરીકેનું કાર્ય :-</a:t>
            </a:r>
            <a:br>
              <a:rPr lang="gu-IN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gu-IN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gu-IN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gu-IN" sz="2400" dirty="0" smtClean="0">
                <a:solidFill>
                  <a:schemeClr val="accent2">
                    <a:lumMod val="50000"/>
                  </a:schemeClr>
                </a:solidFill>
              </a:rPr>
              <a:t>૫. શાખનિયંત્રણનું  કાર્ય :-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gu-IN" sz="3200" dirty="0" smtClean="0"/>
              <a:t>રિઝર્વ બેન્કની નાણાકીય </a:t>
            </a:r>
            <a:r>
              <a:rPr lang="gu-IN" sz="3200" smtClean="0"/>
              <a:t>નીતિ :-</a:t>
            </a:r>
            <a:br>
              <a:rPr lang="gu-IN" sz="3200" smtClean="0"/>
            </a:br>
            <a:r>
              <a:rPr lang="gu-IN" sz="3200" smtClean="0"/>
              <a:t/>
            </a:r>
            <a:br>
              <a:rPr lang="gu-IN" sz="3200" smtClean="0"/>
            </a:br>
            <a:r>
              <a:rPr lang="gu-IN" sz="2400" smtClean="0"/>
              <a:t>અર્થતંત્રમાં </a:t>
            </a:r>
            <a:r>
              <a:rPr lang="gu-IN" sz="2400" dirty="0" smtClean="0"/>
              <a:t>નાણાના પુરવઠાનું અને વ્યાજના દરોનું</a:t>
            </a:r>
            <a:br>
              <a:rPr lang="gu-IN" sz="2400" dirty="0" smtClean="0"/>
            </a:br>
            <a:r>
              <a:rPr lang="gu-IN" sz="2400" dirty="0" smtClean="0"/>
              <a:t>  નિયંત્રણ કરવા માટે જે પગલા લેવામાં આવે છે તેના સમુચ્યને નાણાકીય નીતિ કહેવામાં આવે છે.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95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ભારતીય નાણાપ્રબંધ  વ્યવસ્થા</vt:lpstr>
      <vt:lpstr>ભારતીય નાણાવ્યવસ્થાનો પરિચય</vt:lpstr>
      <vt:lpstr>  મધ્યસ્થ બેન્ક નો અર્થ:</vt:lpstr>
      <vt:lpstr>મધ્યસ્થ બેન્ક નો ઉદ્દભવ </vt:lpstr>
      <vt:lpstr>રિઝર્વ બેન્કનાં કાર્યો :-</vt:lpstr>
      <vt:lpstr>    ૧.ચલણી નોટો બહાર પડવાનું કાર્ય :-     (અ) સો ટકા અનામત પદ્ધતિ :     (બ) નિશ્ચિત પ્રમાણ પદ્ધતિ :     (ક) સપ્રમાણ અનામત પદ્ધતિ :     (ડ) ન્યૂનતમ કે લઘુતમ પદ્ધતિ :     </vt:lpstr>
      <vt:lpstr>૨. સરકારના બેન્કર તરીકે નું કાર્ય :-    ૩. બેન્કોની બેન્ક તરીકેનું  કાર્ય :-   (a) વેપારી બેન્કોને ધિરાણ    (b) અનામતોના રક્ષક તરીકે    (c) અણીના સમયની મદદગાર    (d ) હવાલા દફતર તરીકે    (e) માર્ગદર્શક તરીકે    </vt:lpstr>
      <vt:lpstr>૪. વિનિમયદર  સ્થિરતાનું અને આંતરરાષ્ટ્રીય      ભંડોળના સંરક્ષક તરીકેનું કાર્ય :-  ૫. શાખનિયંત્રણનું  કાર્ય :-</vt:lpstr>
      <vt:lpstr>રિઝર્વ બેન્કની નાણાકીય નીતિ :-  અર્થતંત્રમાં નાણાના પુરવઠાનું અને વ્યાજના દરોનું   નિયંત્રણ કરવા માટે જે પગલા લેવામાં આવે છે તેના સમુચ્યને નાણાકીય નીતિ કહેવામાં આવે છે.</vt:lpstr>
      <vt:lpstr>નાણાકીય નીતિના ઉદ્દેશો:-   ૧. નાણાપુરવઠામાં  વિવેકપૂર્વક વધારો :-    ૨. બેન્ક ધિરાણની ફાળવણી :-   ૩. આર્થિક સુધારાને સહાય :- </vt:lpstr>
      <vt:lpstr>નાણાકીય નીતિના મર્યાદાઓ:- </vt:lpstr>
      <vt:lpstr> અસંગઠીત નાણાબજાર    ચલણનું પ્રાધાન્ય    કાળાનાણાંનું અસ્તિત્વ   નાણાકીય નીતિની નિર્બળતા   બેન્કદર નિતીની નિષ્ફળતા   ગુણાત્મક શાખનિયંત્રણની મર્યાદાઓ    નાણાકીય નીતિના સ્વરૂપમાં પરિવર્તન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ભારતીય નાણાપ્રબંધ  વ્યવસ્થા</dc:title>
  <dc:creator>Arya</dc:creator>
  <cp:lastModifiedBy>mansa collage</cp:lastModifiedBy>
  <cp:revision>35</cp:revision>
  <dcterms:created xsi:type="dcterms:W3CDTF">2015-10-17T03:39:25Z</dcterms:created>
  <dcterms:modified xsi:type="dcterms:W3CDTF">2023-04-30T05:53:31Z</dcterms:modified>
</cp:coreProperties>
</file>