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60" r:id="rId10"/>
    <p:sldId id="261" r:id="rId11"/>
    <p:sldId id="262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6EF2D6-D6F8-49E2-8E35-272984758AF2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58B352-F3CB-4405-8077-4C647A2FF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6EF2D6-D6F8-49E2-8E35-272984758AF2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8B352-F3CB-4405-8077-4C647A2FF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6EF2D6-D6F8-49E2-8E35-272984758AF2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8B352-F3CB-4405-8077-4C647A2FF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6EF2D6-D6F8-49E2-8E35-272984758AF2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8B352-F3CB-4405-8077-4C647A2FF4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6EF2D6-D6F8-49E2-8E35-272984758AF2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8B352-F3CB-4405-8077-4C647A2FF4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6EF2D6-D6F8-49E2-8E35-272984758AF2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8B352-F3CB-4405-8077-4C647A2FF4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6EF2D6-D6F8-49E2-8E35-272984758AF2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8B352-F3CB-4405-8077-4C647A2FF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6EF2D6-D6F8-49E2-8E35-272984758AF2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8B352-F3CB-4405-8077-4C647A2FF4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6EF2D6-D6F8-49E2-8E35-272984758AF2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8B352-F3CB-4405-8077-4C647A2FF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36EF2D6-D6F8-49E2-8E35-272984758AF2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8B352-F3CB-4405-8077-4C647A2FF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6EF2D6-D6F8-49E2-8E35-272984758AF2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58B352-F3CB-4405-8077-4C647A2FF4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36EF2D6-D6F8-49E2-8E35-272984758AF2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058B352-F3CB-4405-8077-4C647A2FF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219199"/>
          </a:xfrm>
        </p:spPr>
        <p:txBody>
          <a:bodyPr>
            <a:normAutofit/>
          </a:bodyPr>
          <a:lstStyle/>
          <a:p>
            <a:pPr algn="ctr"/>
            <a:r>
              <a:rPr lang="gu-IN" sz="3200" dirty="0" smtClean="0">
                <a:latin typeface="Times New Roman" pitchFamily="18" charset="0"/>
                <a:cs typeface="Times New Roman" pitchFamily="18" charset="0"/>
              </a:rPr>
              <a:t>વ્યવહાર માં માર્કેટિંગ સંચાલન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33799"/>
            <a:ext cx="7772400" cy="1077511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[UG.B.COM.SEM-5]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 fontScale="90000"/>
          </a:bodyPr>
          <a:lstStyle/>
          <a:p>
            <a:r>
              <a:rPr lang="gu-IN" sz="2700" dirty="0" smtClean="0"/>
              <a:t> </a:t>
            </a:r>
            <a:br>
              <a:rPr lang="gu-IN" sz="2700" dirty="0" smtClean="0"/>
            </a:br>
            <a:r>
              <a:rPr lang="gu-IN" sz="2700" dirty="0" smtClean="0"/>
              <a:t/>
            </a:r>
            <a:br>
              <a:rPr lang="gu-IN" sz="2700" dirty="0" smtClean="0"/>
            </a:br>
            <a:r>
              <a:rPr lang="gu-IN" sz="2700" dirty="0" smtClean="0"/>
              <a:t/>
            </a:r>
            <a:br>
              <a:rPr lang="gu-IN" sz="2700" dirty="0" smtClean="0"/>
            </a:br>
            <a:r>
              <a:rPr lang="gu-IN" sz="2700" dirty="0" smtClean="0"/>
              <a:t/>
            </a:r>
            <a:br>
              <a:rPr lang="gu-IN" sz="2700" dirty="0" smtClean="0"/>
            </a:br>
            <a:r>
              <a:rPr lang="gu-IN" sz="2700" dirty="0" smtClean="0"/>
              <a:t/>
            </a:r>
            <a:br>
              <a:rPr lang="gu-IN" sz="2700" dirty="0" smtClean="0"/>
            </a:br>
            <a:r>
              <a:rPr lang="gu-IN" sz="2700" dirty="0" smtClean="0"/>
              <a:t/>
            </a:r>
            <a:br>
              <a:rPr lang="gu-IN" sz="2700" dirty="0" smtClean="0"/>
            </a:br>
            <a:r>
              <a:rPr lang="gu-IN" sz="3100" dirty="0" smtClean="0"/>
              <a:t>૧. નીચો નફાનો ગાળોઅને ઉંચો વેચાણ ઉથલો ધરાવતા          સ્ટોર્સ </a:t>
            </a:r>
            <a:r>
              <a:rPr lang="en-US" sz="3100" dirty="0" smtClean="0"/>
              <a:t>:-</a:t>
            </a:r>
            <a:r>
              <a:rPr lang="gu-IN" sz="3100" dirty="0" smtClean="0"/>
              <a:t> </a:t>
            </a:r>
            <a:br>
              <a:rPr lang="gu-IN" sz="3100" dirty="0" smtClean="0"/>
            </a:br>
            <a:r>
              <a:rPr lang="gu-IN" sz="3100" dirty="0" smtClean="0"/>
              <a:t/>
            </a:r>
            <a:br>
              <a:rPr lang="gu-IN" sz="3100" dirty="0" smtClean="0"/>
            </a:br>
            <a:r>
              <a:rPr lang="gu-IN" sz="3100" dirty="0" smtClean="0"/>
              <a:t>    દા.ત. ડિસ્કાઉન્ટ સ્ટોર </a:t>
            </a:r>
            <a:br>
              <a:rPr lang="gu-IN" sz="3100" dirty="0" smtClean="0"/>
            </a:br>
            <a:r>
              <a:rPr lang="gu-IN" sz="3100" dirty="0" smtClean="0"/>
              <a:t/>
            </a:r>
            <a:br>
              <a:rPr lang="gu-IN" sz="3100" dirty="0" smtClean="0"/>
            </a:br>
            <a:r>
              <a:rPr lang="gu-IN" sz="3100" dirty="0" smtClean="0"/>
              <a:t/>
            </a:r>
            <a:br>
              <a:rPr lang="gu-IN" sz="3100" dirty="0" smtClean="0"/>
            </a:br>
            <a:r>
              <a:rPr lang="gu-IN" sz="3100" dirty="0" smtClean="0"/>
              <a:t> ૨. ઉંચો નફાનો ગાળો અને નીચો વેચાણ ઉથલો ધરાવતા </a:t>
            </a:r>
            <a:r>
              <a:rPr lang="en-US" sz="3100" dirty="0" smtClean="0"/>
              <a:t> </a:t>
            </a:r>
            <a:r>
              <a:rPr lang="gu-IN" sz="3100" dirty="0" smtClean="0"/>
              <a:t>સ્ટોર્સ</a:t>
            </a:r>
            <a:r>
              <a:rPr lang="en-US" sz="3100" dirty="0" smtClean="0"/>
              <a:t> :-</a:t>
            </a:r>
            <a:r>
              <a:rPr lang="gu-IN" sz="3100" dirty="0" smtClean="0"/>
              <a:t> </a:t>
            </a:r>
            <a:br>
              <a:rPr lang="gu-IN" sz="3100" dirty="0" smtClean="0"/>
            </a:br>
            <a:r>
              <a:rPr lang="gu-IN" sz="3100" dirty="0" smtClean="0"/>
              <a:t/>
            </a:r>
            <a:br>
              <a:rPr lang="gu-IN" sz="3100" dirty="0" smtClean="0"/>
            </a:br>
            <a:r>
              <a:rPr lang="gu-IN" sz="3100" dirty="0" smtClean="0"/>
              <a:t>    દા.ત.  વિશિષ્ટ વસ્તુઓનો સ્ટોર </a:t>
            </a:r>
            <a:br>
              <a:rPr lang="gu-IN" sz="3100" dirty="0" smtClean="0"/>
            </a:br>
            <a:r>
              <a:rPr lang="gu-IN" sz="3100" dirty="0" smtClean="0"/>
              <a:t/>
            </a:r>
            <a:br>
              <a:rPr lang="gu-IN" sz="3100" dirty="0" smtClean="0"/>
            </a:br>
            <a:r>
              <a:rPr lang="gu-IN" sz="2400" dirty="0" smtClean="0"/>
              <a:t/>
            </a:r>
            <a:br>
              <a:rPr lang="gu-IN" sz="2400" dirty="0" smtClean="0"/>
            </a:br>
            <a:r>
              <a:rPr lang="gu-IN" sz="2400" dirty="0" smtClean="0"/>
              <a:t/>
            </a:r>
            <a:br>
              <a:rPr lang="gu-IN" sz="2400" dirty="0" smtClean="0"/>
            </a:br>
            <a:r>
              <a:rPr lang="gu-IN" sz="2400" dirty="0" smtClean="0"/>
              <a:t/>
            </a:r>
            <a:br>
              <a:rPr lang="gu-IN" sz="2400" dirty="0" smtClean="0"/>
            </a:br>
            <a:r>
              <a:rPr lang="gu-IN" sz="2400" dirty="0" smtClean="0"/>
              <a:t/>
            </a:r>
            <a:br>
              <a:rPr lang="gu-IN" sz="2400" dirty="0" smtClean="0"/>
            </a:br>
            <a:r>
              <a:rPr lang="gu-IN" sz="2400" dirty="0" smtClean="0"/>
              <a:t/>
            </a:r>
            <a:br>
              <a:rPr lang="gu-IN" sz="2400" dirty="0" smtClean="0"/>
            </a:br>
            <a:r>
              <a:rPr lang="gu-IN" sz="2400" dirty="0" smtClean="0"/>
              <a:t/>
            </a:r>
            <a:br>
              <a:rPr lang="gu-IN" sz="2400" dirty="0" smtClean="0"/>
            </a:br>
            <a:r>
              <a:rPr lang="gu-IN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638800"/>
          </a:xfrm>
        </p:spPr>
        <p:txBody>
          <a:bodyPr>
            <a:normAutofit fontScale="90000"/>
          </a:bodyPr>
          <a:lstStyle/>
          <a:p>
            <a:r>
              <a:rPr lang="gu-IN" sz="2400" dirty="0" smtClean="0"/>
              <a:t/>
            </a:r>
            <a:br>
              <a:rPr lang="gu-IN" sz="2400" dirty="0" smtClean="0"/>
            </a:br>
            <a:r>
              <a:rPr lang="gu-IN" sz="2400" dirty="0" smtClean="0"/>
              <a:t/>
            </a:r>
            <a:br>
              <a:rPr lang="gu-IN" sz="2400" dirty="0" smtClean="0"/>
            </a:br>
            <a:r>
              <a:rPr lang="gu-IN" sz="2400" dirty="0" smtClean="0"/>
              <a:t/>
            </a:r>
            <a:br>
              <a:rPr lang="gu-IN" sz="2400" dirty="0" smtClean="0"/>
            </a:br>
            <a:r>
              <a:rPr lang="gu-IN" sz="2400" dirty="0" smtClean="0"/>
              <a:t> </a:t>
            </a:r>
            <a:r>
              <a:rPr lang="gu-IN" sz="3100" dirty="0" smtClean="0"/>
              <a:t>૩. ઉંચો નફાનો ગાળો અને ઊંચો વેચાણ ઉથલો </a:t>
            </a:r>
            <a:br>
              <a:rPr lang="gu-IN" sz="3100" dirty="0" smtClean="0"/>
            </a:br>
            <a:r>
              <a:rPr lang="gu-IN" sz="3100" dirty="0" smtClean="0"/>
              <a:t/>
            </a:r>
            <a:br>
              <a:rPr lang="gu-IN" sz="3100" dirty="0" smtClean="0"/>
            </a:br>
            <a:r>
              <a:rPr lang="gu-IN" sz="3100" dirty="0" smtClean="0"/>
              <a:t>    ધરાવતા સ્ટોર્સ</a:t>
            </a:r>
            <a:r>
              <a:rPr lang="en-US" sz="3100" dirty="0" smtClean="0"/>
              <a:t>:-</a:t>
            </a:r>
            <a:br>
              <a:rPr lang="en-US" sz="3100" dirty="0" smtClean="0"/>
            </a:br>
            <a:r>
              <a:rPr lang="en-US" sz="3100" dirty="0" smtClean="0"/>
              <a:t>   </a:t>
            </a:r>
            <a:br>
              <a:rPr lang="en-US" sz="3100" dirty="0" smtClean="0"/>
            </a:br>
            <a:r>
              <a:rPr lang="en-US" sz="3100" dirty="0" smtClean="0"/>
              <a:t>  </a:t>
            </a:r>
            <a:r>
              <a:rPr lang="gu-IN" sz="3100" dirty="0" smtClean="0"/>
              <a:t>  દા.ત.  ખાદ્ય વસ્તુઓનો સ્ટોર </a:t>
            </a:r>
            <a:br>
              <a:rPr lang="gu-IN" sz="3100" dirty="0" smtClean="0"/>
            </a:br>
            <a:r>
              <a:rPr lang="gu-IN" sz="3100" dirty="0" smtClean="0"/>
              <a:t/>
            </a:r>
            <a:br>
              <a:rPr lang="gu-IN" sz="3100" dirty="0" smtClean="0"/>
            </a:br>
            <a:r>
              <a:rPr lang="gu-IN" sz="3100" dirty="0" smtClean="0"/>
              <a:t>૪. નીચો નફાનો ગાળો અને નીચો વેચાણ ઉથલો </a:t>
            </a:r>
            <a:br>
              <a:rPr lang="gu-IN" sz="3100" dirty="0" smtClean="0"/>
            </a:br>
            <a:r>
              <a:rPr lang="gu-IN" sz="3100" dirty="0" smtClean="0"/>
              <a:t>             </a:t>
            </a:r>
            <a:br>
              <a:rPr lang="gu-IN" sz="3100" dirty="0" smtClean="0"/>
            </a:br>
            <a:r>
              <a:rPr lang="gu-IN" sz="3100" dirty="0" smtClean="0"/>
              <a:t>   ધરાવતા</a:t>
            </a:r>
            <a:r>
              <a:rPr lang="en-US" sz="3100" dirty="0" smtClean="0"/>
              <a:t> </a:t>
            </a:r>
            <a:r>
              <a:rPr lang="gu-IN" sz="3100" dirty="0" smtClean="0"/>
              <a:t>સ્ટોર્સ</a:t>
            </a:r>
            <a:r>
              <a:rPr lang="en-US" sz="3100" dirty="0" smtClean="0"/>
              <a:t>:-</a:t>
            </a:r>
            <a:r>
              <a:rPr lang="gu-IN" sz="3100" dirty="0" smtClean="0"/>
              <a:t> </a:t>
            </a:r>
            <a:r>
              <a:rPr lang="gu-IN" sz="2400" dirty="0" smtClean="0"/>
              <a:t/>
            </a:r>
            <a:br>
              <a:rPr lang="gu-IN" sz="2400" dirty="0" smtClean="0"/>
            </a:br>
            <a:r>
              <a:rPr lang="gu-IN" sz="2400" dirty="0" smtClean="0"/>
              <a:t> </a:t>
            </a:r>
            <a:br>
              <a:rPr lang="gu-IN" sz="2400" dirty="0" smtClean="0"/>
            </a:br>
            <a:r>
              <a:rPr lang="gu-IN" sz="2400" dirty="0" smtClean="0"/>
              <a:t/>
            </a:r>
            <a:br>
              <a:rPr lang="gu-IN" sz="2400" dirty="0" smtClean="0"/>
            </a:br>
            <a:r>
              <a:rPr lang="gu-IN" sz="2400" dirty="0" smtClean="0"/>
              <a:t/>
            </a:r>
            <a:br>
              <a:rPr lang="gu-IN" sz="2400" dirty="0" smtClean="0"/>
            </a:b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Thank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you  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/>
          <a:lstStyle/>
          <a:p>
            <a:pPr algn="ctr"/>
            <a:r>
              <a:rPr lang="gu-IN" dirty="0" smtClean="0"/>
              <a:t>ભારત માં છૂટક વેપાર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gu-IN" dirty="0" smtClean="0"/>
          </a:p>
          <a:p>
            <a:pPr algn="just"/>
            <a:endParaRPr lang="gu-IN" dirty="0" smtClean="0"/>
          </a:p>
          <a:p>
            <a:pPr algn="just"/>
            <a:r>
              <a:rPr lang="gu-IN" dirty="0" smtClean="0"/>
              <a:t>“  ઉત્પાદક કે જથ્થાબંધ વેપારી પાસેથી નાના જથ્થા </a:t>
            </a:r>
          </a:p>
          <a:p>
            <a:pPr algn="just">
              <a:buNone/>
            </a:pPr>
            <a:r>
              <a:rPr lang="gu-IN" dirty="0" smtClean="0"/>
              <a:t>   </a:t>
            </a:r>
          </a:p>
          <a:p>
            <a:pPr algn="just">
              <a:buNone/>
            </a:pPr>
            <a:r>
              <a:rPr lang="gu-IN" dirty="0" smtClean="0"/>
              <a:t>     ખરીદી, અંતિમ ઉપભોક્તા ને છૂટક છૂટક માલ </a:t>
            </a:r>
          </a:p>
          <a:p>
            <a:pPr algn="just">
              <a:buNone/>
            </a:pPr>
            <a:r>
              <a:rPr lang="gu-IN" dirty="0" smtClean="0"/>
              <a:t>   </a:t>
            </a:r>
          </a:p>
          <a:p>
            <a:pPr algn="just">
              <a:buNone/>
            </a:pPr>
            <a:r>
              <a:rPr lang="gu-IN" dirty="0" smtClean="0"/>
              <a:t>     વેચવાનું કાર્ય તે છૂટક વેપાર છે.”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/>
          <a:lstStyle/>
          <a:p>
            <a:r>
              <a:rPr lang="gu-IN" dirty="0" smtClean="0"/>
              <a:t>છૂટક વેપાર નો અર્થ:-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endParaRPr lang="gu-IN" sz="2800" dirty="0" smtClean="0">
              <a:latin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gu-IN" sz="2800" dirty="0" smtClean="0">
                <a:latin typeface="Times New Roman" pitchFamily="18" charset="0"/>
              </a:rPr>
              <a:t>“છૂટક વેપારી એ વેચાણ કરનાર એવો મધ્યસ્થીછે કેજે</a:t>
            </a:r>
          </a:p>
          <a:p>
            <a:pPr>
              <a:lnSpc>
                <a:spcPct val="110000"/>
              </a:lnSpc>
              <a:buNone/>
            </a:pPr>
            <a:r>
              <a:rPr lang="gu-IN" sz="2800" dirty="0" smtClean="0">
                <a:latin typeface="Times New Roman" pitchFamily="18" charset="0"/>
              </a:rPr>
              <a:t> </a:t>
            </a:r>
          </a:p>
          <a:p>
            <a:pPr>
              <a:lnSpc>
                <a:spcPct val="110000"/>
              </a:lnSpc>
              <a:buNone/>
            </a:pPr>
            <a:r>
              <a:rPr lang="gu-IN" sz="2800" dirty="0" smtClean="0">
                <a:latin typeface="Times New Roman" pitchFamily="18" charset="0"/>
              </a:rPr>
              <a:t>  વપરાશને લાયક માલના વિતરણમાં જોડાયેલો હોય</a:t>
            </a:r>
          </a:p>
          <a:p>
            <a:pPr>
              <a:lnSpc>
                <a:spcPct val="110000"/>
              </a:lnSpc>
              <a:buNone/>
            </a:pPr>
            <a:r>
              <a:rPr lang="gu-IN" sz="2800" dirty="0" smtClean="0">
                <a:latin typeface="Times New Roman" pitchFamily="18" charset="0"/>
              </a:rPr>
              <a:t> </a:t>
            </a:r>
          </a:p>
          <a:p>
            <a:pPr>
              <a:lnSpc>
                <a:spcPct val="110000"/>
              </a:lnSpc>
              <a:buNone/>
            </a:pPr>
            <a:r>
              <a:rPr lang="gu-IN" sz="2800" dirty="0" smtClean="0">
                <a:latin typeface="Times New Roman" pitchFamily="18" charset="0"/>
              </a:rPr>
              <a:t>   છે અને જે છેવટના ગ્રાહક સાથે સીધા સંપર્કમાં હોય</a:t>
            </a:r>
          </a:p>
          <a:p>
            <a:pPr>
              <a:lnSpc>
                <a:spcPct val="110000"/>
              </a:lnSpc>
              <a:buNone/>
            </a:pPr>
            <a:endParaRPr lang="gu-IN" sz="2800" dirty="0" smtClean="0">
              <a:latin typeface="Times New Roman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gu-IN" sz="2800" dirty="0" smtClean="0">
                <a:latin typeface="Times New Roman" pitchFamily="18" charset="0"/>
              </a:rPr>
              <a:t>   છે.”</a:t>
            </a:r>
          </a:p>
          <a:p>
            <a:pPr>
              <a:lnSpc>
                <a:spcPct val="110000"/>
              </a:lnSpc>
              <a:buNone/>
            </a:pPr>
            <a:r>
              <a:rPr lang="gu-IN" sz="2800" dirty="0" smtClean="0">
                <a:latin typeface="Times New Roman" pitchFamily="18" charset="0"/>
              </a:rPr>
              <a:t>                                </a:t>
            </a:r>
          </a:p>
          <a:p>
            <a:pPr>
              <a:lnSpc>
                <a:spcPct val="110000"/>
              </a:lnSpc>
              <a:buNone/>
            </a:pPr>
            <a:r>
              <a:rPr lang="gu-IN" sz="2800" dirty="0" smtClean="0">
                <a:latin typeface="Times New Roman" pitchFamily="18" charset="0"/>
              </a:rPr>
              <a:t>                                        -જેમ્સ સ્ટીફન્સ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u-IN" dirty="0" smtClean="0"/>
              <a:t>વ્યાખ્યા :-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30762"/>
          </a:xfrm>
        </p:spPr>
        <p:txBody>
          <a:bodyPr/>
          <a:lstStyle/>
          <a:p>
            <a:pPr algn="ctr"/>
            <a:r>
              <a:rPr lang="gu-IN" sz="4000" dirty="0" smtClean="0">
                <a:latin typeface="Times New Roman" pitchFamily="18" charset="0"/>
              </a:rPr>
              <a:t> છૂટક વેપારના લક્ષણો :-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 fontScale="90000"/>
          </a:bodyPr>
          <a:lstStyle/>
          <a:p>
            <a:r>
              <a:rPr lang="gu-IN" sz="3200" dirty="0" smtClean="0"/>
              <a:t/>
            </a:r>
            <a:br>
              <a:rPr lang="gu-IN" sz="3200" dirty="0" smtClean="0"/>
            </a:br>
            <a:r>
              <a:rPr lang="gu-IN" sz="3200" dirty="0" smtClean="0"/>
              <a:t/>
            </a:r>
            <a:br>
              <a:rPr lang="gu-IN" sz="3200" dirty="0" smtClean="0"/>
            </a:br>
            <a:r>
              <a:rPr lang="gu-IN" sz="3200" dirty="0" smtClean="0"/>
              <a:t/>
            </a:r>
            <a:br>
              <a:rPr lang="gu-IN" sz="3200" dirty="0" smtClean="0"/>
            </a:br>
            <a:r>
              <a:rPr lang="gu-IN" sz="3200" dirty="0" smtClean="0"/>
              <a:t>૧. ઉત્પાદક અને અંતિમ ગ્રાહક વચ્ચેકડી તરીકેનું કાર્ય  </a:t>
            </a:r>
            <a:br>
              <a:rPr lang="gu-IN" sz="3200" dirty="0" smtClean="0"/>
            </a:br>
            <a:r>
              <a:rPr lang="gu-IN" sz="3200" dirty="0" smtClean="0"/>
              <a:t/>
            </a:r>
            <a:br>
              <a:rPr lang="gu-IN" sz="3200" dirty="0" smtClean="0"/>
            </a:br>
            <a:r>
              <a:rPr lang="gu-IN" sz="3200" dirty="0" smtClean="0"/>
              <a:t>૨. વિવિધ પ્રકારના માલનો વેપાર </a:t>
            </a:r>
            <a:br>
              <a:rPr lang="gu-IN" sz="3200" dirty="0" smtClean="0"/>
            </a:br>
            <a:r>
              <a:rPr lang="gu-IN" sz="3200" dirty="0" smtClean="0"/>
              <a:t/>
            </a:r>
            <a:br>
              <a:rPr lang="gu-IN" sz="3200" dirty="0" smtClean="0"/>
            </a:br>
            <a:r>
              <a:rPr lang="gu-IN" sz="3200" dirty="0" smtClean="0"/>
              <a:t>૩. નાના જથ્થામાં ખરીદી અને તેથી નાના જથ્થામાં       વેચાણ </a:t>
            </a:r>
            <a:br>
              <a:rPr lang="gu-IN" sz="3200" dirty="0" smtClean="0"/>
            </a:br>
            <a:r>
              <a:rPr lang="gu-IN" sz="3200" dirty="0" smtClean="0"/>
              <a:t/>
            </a:r>
            <a:br>
              <a:rPr lang="gu-IN" sz="3200" dirty="0" smtClean="0"/>
            </a:br>
            <a:r>
              <a:rPr lang="gu-IN" sz="3200" dirty="0" smtClean="0"/>
              <a:t>૪. અંતિમ ગ્રાહકોને વેચાણ </a:t>
            </a:r>
            <a:br>
              <a:rPr lang="gu-IN" sz="3200" dirty="0" smtClean="0"/>
            </a:br>
            <a:r>
              <a:rPr lang="gu-IN" sz="3200" dirty="0" smtClean="0"/>
              <a:t/>
            </a:r>
            <a:br>
              <a:rPr lang="gu-IN" sz="3200" dirty="0" smtClean="0"/>
            </a:br>
            <a:r>
              <a:rPr lang="gu-IN" sz="3200" dirty="0" smtClean="0"/>
              <a:t/>
            </a:r>
            <a:br>
              <a:rPr lang="gu-IN" sz="3200" dirty="0" smtClean="0"/>
            </a:br>
            <a:r>
              <a:rPr lang="gu-IN" sz="3200" dirty="0" smtClean="0"/>
              <a:t> </a:t>
            </a:r>
            <a:r>
              <a:rPr lang="gu-IN" dirty="0" smtClean="0"/>
              <a:t/>
            </a:r>
            <a:br>
              <a:rPr lang="gu-IN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87962"/>
          </a:xfrm>
        </p:spPr>
        <p:txBody>
          <a:bodyPr>
            <a:normAutofit/>
          </a:bodyPr>
          <a:lstStyle/>
          <a:p>
            <a:r>
              <a:rPr lang="gu-IN" sz="3200" dirty="0" smtClean="0"/>
              <a:t> ૫. </a:t>
            </a:r>
            <a:r>
              <a:rPr lang="gu-IN" sz="2800" dirty="0" smtClean="0"/>
              <a:t>છેલ્લો મધ્યસ્થી</a:t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> ૬. સ્થાનિક વિસ્તાર </a:t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> ૭. શાખ પર માલની ખરીદી અને વેચાણ </a:t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> ૮. ઓછી મૂડીની જરૂર </a:t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> ૯. ગ્રાહકો સાથે અંગત સંપર્ક </a:t>
            </a:r>
            <a:br>
              <a:rPr lang="gu-IN" sz="2800" dirty="0" smtClean="0"/>
            </a:b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/>
          </a:bodyPr>
          <a:lstStyle/>
          <a:p>
            <a:r>
              <a:rPr lang="gu-IN" sz="2800" dirty="0" smtClean="0"/>
              <a:t> ૧૦. ગ્રાહક સ્થળ નજીક દુકાન</a:t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> ૧૧. વધુ સ્ટોક રાખવો પડે</a:t>
            </a:r>
            <a:br>
              <a:rPr lang="gu-IN" sz="2800" dirty="0" smtClean="0"/>
            </a:br>
            <a:r>
              <a:rPr lang="gu-IN" sz="2800" dirty="0" smtClean="0"/>
              <a:t> </a:t>
            </a:r>
            <a:br>
              <a:rPr lang="gu-IN" sz="2800" dirty="0" smtClean="0"/>
            </a:br>
            <a:r>
              <a:rPr lang="gu-IN" sz="2800" dirty="0" smtClean="0"/>
              <a:t> ૧૨. જોખન નું ઓછુ પ્રમાણ</a:t>
            </a:r>
            <a:br>
              <a:rPr lang="gu-IN" sz="2800" dirty="0" smtClean="0"/>
            </a:br>
            <a:r>
              <a:rPr lang="gu-IN" sz="2800" dirty="0" smtClean="0"/>
              <a:t> </a:t>
            </a:r>
            <a:br>
              <a:rPr lang="gu-IN" sz="2800" dirty="0" smtClean="0"/>
            </a:br>
            <a:r>
              <a:rPr lang="gu-IN" sz="2800" dirty="0" smtClean="0"/>
              <a:t> ૧૩. હોમ ડિલીવરીની સગવડ </a:t>
            </a:r>
            <a:br>
              <a:rPr lang="gu-IN" sz="2800" dirty="0" smtClean="0"/>
            </a:br>
            <a:r>
              <a:rPr lang="gu-IN" sz="2800" dirty="0" smtClean="0"/>
              <a:t> </a:t>
            </a:r>
            <a:br>
              <a:rPr lang="gu-IN" sz="2800" dirty="0" smtClean="0"/>
            </a:br>
            <a:r>
              <a:rPr lang="gu-IN" sz="2800" dirty="0" smtClean="0"/>
              <a:t> ૧૪. રોકડેથી વેચાણ</a:t>
            </a:r>
            <a:br>
              <a:rPr lang="gu-IN" sz="2800" dirty="0" smtClean="0"/>
            </a:br>
            <a:r>
              <a:rPr lang="gu-IN" sz="2800" dirty="0" smtClean="0"/>
              <a:t> </a:t>
            </a:r>
            <a:br>
              <a:rPr lang="gu-IN" sz="2800" dirty="0" smtClean="0"/>
            </a:br>
            <a:r>
              <a:rPr lang="gu-IN" sz="2800" dirty="0" smtClean="0"/>
              <a:t> ૧૫. વ્યવહારોનું પુનરાવર્તન </a:t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>
            <a:normAutofit/>
          </a:bodyPr>
          <a:lstStyle/>
          <a:p>
            <a:pPr algn="ctr"/>
            <a:r>
              <a:rPr lang="gu-IN" sz="4400" dirty="0" smtClean="0">
                <a:latin typeface="Times New Roman" pitchFamily="18" charset="0"/>
              </a:rPr>
              <a:t>છૂટક વેપારનું સ્વરૂપ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</TotalTime>
  <Words>105</Words>
  <Application>Microsoft Office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વ્યવહાર માં માર્કેટિંગ સંચાલન</vt:lpstr>
      <vt:lpstr>ભારત માં છૂટક વેપાર </vt:lpstr>
      <vt:lpstr>છૂટક વેપાર નો અર્થ:-</vt:lpstr>
      <vt:lpstr>વ્યાખ્યા :-</vt:lpstr>
      <vt:lpstr> છૂટક વેપારના લક્ષણો :-</vt:lpstr>
      <vt:lpstr>   ૧. ઉત્પાદક અને અંતિમ ગ્રાહક વચ્ચેકડી તરીકેનું કાર્ય    ૨. વિવિધ પ્રકારના માલનો વેપાર   ૩. નાના જથ્થામાં ખરીદી અને તેથી નાના જથ્થામાં       વેચાણ   ૪. અંતિમ ગ્રાહકોને વેચાણ      </vt:lpstr>
      <vt:lpstr> ૫. છેલ્લો મધ્યસ્થી   ૬. સ્થાનિક વિસ્તાર    ૭. શાખ પર માલની ખરીદી અને વેચાણ    ૮. ઓછી મૂડીની જરૂર    ૯. ગ્રાહકો સાથે અંગત સંપર્ક  </vt:lpstr>
      <vt:lpstr> ૧૦. ગ્રાહક સ્થળ નજીક દુકાન   ૧૧. વધુ સ્ટોક રાખવો પડે    ૧૨. જોખન નું ઓછુ પ્રમાણ    ૧૩. હોમ ડિલીવરીની સગવડ     ૧૪. રોકડેથી વેચાણ    ૧૫. વ્યવહારોનું પુનરાવર્તન   </vt:lpstr>
      <vt:lpstr>છૂટક વેપારનું સ્વરૂપ</vt:lpstr>
      <vt:lpstr>       ૧. નીચો નફાનો ગાળોઅને ઉંચો વેચાણ ઉથલો ધરાવતા          સ્ટોર્સ :-       દા.ત. ડિસ્કાઉન્ટ સ્ટોર     ૨. ઉંચો નફાનો ગાળો અને નીચો વેચાણ ઉથલો ધરાવતા  સ્ટોર્સ :-       દા.ત.  વિશિષ્ટ વસ્તુઓનો સ્ટોર          </vt:lpstr>
      <vt:lpstr>    ૩. ઉંચો નફાનો ગાળો અને ઊંચો વેચાણ ઉથલો       ધરાવતા સ્ટોર્સ:-         દા.ત.  ખાદ્ય વસ્તુઓનો સ્ટોર   ૪. નીચો નફાનો ગાળો અને નીચો વેચાણ ઉથલો                   ધરાવતા સ્ટોર્સ:-      </vt:lpstr>
      <vt:lpstr>                     Thank you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વ્યવહાર માં માર્કેટિંગ સંચાલન</dc:title>
  <dc:creator>Arya</dc:creator>
  <cp:lastModifiedBy>MyComputer</cp:lastModifiedBy>
  <cp:revision>34</cp:revision>
  <dcterms:created xsi:type="dcterms:W3CDTF">2015-10-17T03:31:55Z</dcterms:created>
  <dcterms:modified xsi:type="dcterms:W3CDTF">2015-10-27T15:24:16Z</dcterms:modified>
</cp:coreProperties>
</file>