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C03A-FC84-4E46-BBA6-26CA93C963CC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D4B4-FC15-4F2B-A19B-70793A43C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D4B4-FC15-4F2B-A19B-70793A43C8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33942E-2B82-49D1-8088-C11ED6BC1674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9BFBE-2E95-411C-A188-643668C7BE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276600"/>
            <a:ext cx="4724400" cy="685800"/>
          </a:xfrm>
        </p:spPr>
        <p:txBody>
          <a:bodyPr>
            <a:noAutofit/>
          </a:bodyPr>
          <a:lstStyle/>
          <a:p>
            <a:r>
              <a:rPr lang="gu-IN" sz="2400" dirty="0" smtClean="0"/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905000" y="1600200"/>
            <a:ext cx="55197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u-IN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</a:rPr>
              <a:t>કરવેરા પરિચય -૧</a:t>
            </a: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(TAXATION-1)</a:t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U.G.BCOM SEM-1</a:t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4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Mansa College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(૭)પ્રકીર્ણ આવકો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gu-IN" dirty="0" smtClean="0"/>
              <a:t>૧.કાયદા મુજબના પ્રો.ફંડની જામીનગીરીપર વ્યાજ કે વેચાણનો નફો </a:t>
            </a:r>
          </a:p>
          <a:p>
            <a:pPr>
              <a:buNone/>
            </a:pPr>
            <a:r>
              <a:rPr lang="gu-IN" dirty="0" smtClean="0"/>
              <a:t>૨.અનુસૂચિત જાતિ કે જનજાતિના સભ્યની અમુક આવક </a:t>
            </a:r>
          </a:p>
          <a:p>
            <a:pPr>
              <a:buNone/>
            </a:pPr>
            <a:r>
              <a:rPr lang="gu-IN" dirty="0" smtClean="0"/>
              <a:t>૩.ચા,રબર,કોફી,એલચી વગેરે ઉપાડનાર માટે અમુક સબસિડી કરમુક્ત </a:t>
            </a:r>
          </a:p>
          <a:p>
            <a:pPr>
              <a:buNone/>
            </a:pPr>
            <a:r>
              <a:rPr lang="gu-IN" dirty="0" smtClean="0"/>
              <a:t>૪.સગીર બાળકની આવકનો એસેસીની આવક્માં સમાવેશ કરતી વખતે બાળકદીઠ રૂ.૧૫૦૦સુધીની રકમ કરમુક્ત ગણાય </a:t>
            </a:r>
          </a:p>
          <a:p>
            <a:pPr>
              <a:buNone/>
            </a:pPr>
            <a:r>
              <a:rPr lang="gu-IN" dirty="0" smtClean="0"/>
              <a:t>૫.</a:t>
            </a:r>
            <a:r>
              <a:rPr lang="en-US" dirty="0" smtClean="0"/>
              <a:t>Tea Board </a:t>
            </a:r>
            <a:r>
              <a:rPr lang="gu-IN" dirty="0" smtClean="0"/>
              <a:t>પાસેથી મળેલ અનુદાન </a:t>
            </a:r>
          </a:p>
          <a:p>
            <a:pPr>
              <a:buNone/>
            </a:pPr>
            <a:r>
              <a:rPr lang="gu-IN" dirty="0" smtClean="0"/>
              <a:t>૬.ખેતીની જમીનના ફરજીયાત સંપાદનને પરિણામે ઉદભવેલ કોઈપણ પ્રકારનો મૂડીનફો </a:t>
            </a:r>
          </a:p>
          <a:p>
            <a:pPr>
              <a:buNone/>
            </a:pPr>
            <a:r>
              <a:rPr lang="gu-IN" dirty="0" smtClean="0"/>
              <a:t>૭.માન્ય શેરબજાર મારફતે વેચેલ શેરોનો લોબાં ગાળાનો મૂડીનફો </a:t>
            </a:r>
          </a:p>
          <a:p>
            <a:pPr>
              <a:buNone/>
            </a:pPr>
            <a:r>
              <a:rPr lang="gu-IN" dirty="0" smtClean="0"/>
              <a:t>૮.રીવર્સ મોર્ગેજના વ્યવહારને પરિણામે વ્યક્તિએ મેળવેલ કોઈપણ રકમ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5641848" cy="1143000"/>
          </a:xfrm>
        </p:spPr>
        <p:txBody>
          <a:bodyPr/>
          <a:lstStyle/>
          <a:p>
            <a:r>
              <a:rPr lang="gu-IN" dirty="0" smtClean="0"/>
              <a:t>કરમુક્ત આવકો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સંપૂર્ણ કરમુક્ત આવકો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u-IN" dirty="0" smtClean="0"/>
              <a:t>(૧)ખેતીની આવક </a:t>
            </a:r>
          </a:p>
          <a:p>
            <a:pPr>
              <a:buNone/>
            </a:pPr>
            <a:r>
              <a:rPr lang="gu-IN" dirty="0" smtClean="0"/>
              <a:t>(૨)બીનરહીશ અને અનાગરિકની આવક </a:t>
            </a:r>
          </a:p>
          <a:p>
            <a:pPr>
              <a:buNone/>
            </a:pPr>
            <a:r>
              <a:rPr lang="gu-IN" dirty="0" smtClean="0"/>
              <a:t>(૩)ભારતીય નાગરિકની આવક </a:t>
            </a:r>
          </a:p>
          <a:p>
            <a:pPr>
              <a:buNone/>
            </a:pPr>
            <a:r>
              <a:rPr lang="gu-IN" dirty="0" smtClean="0"/>
              <a:t>(૪)નોકરી કરનારને મળતી આવક </a:t>
            </a:r>
          </a:p>
          <a:p>
            <a:pPr>
              <a:buNone/>
            </a:pPr>
            <a:r>
              <a:rPr lang="gu-IN" dirty="0" smtClean="0"/>
              <a:t>(૫)જામીનગીરીઓનું વ્યાજ </a:t>
            </a:r>
          </a:p>
          <a:p>
            <a:pPr>
              <a:buNone/>
            </a:pPr>
            <a:r>
              <a:rPr lang="gu-IN" dirty="0" smtClean="0"/>
              <a:t>(૬)ભથ્થા ઇનામો </a:t>
            </a:r>
          </a:p>
          <a:p>
            <a:pPr>
              <a:buNone/>
            </a:pPr>
            <a:r>
              <a:rPr lang="gu-IN" dirty="0" smtClean="0"/>
              <a:t>(૭)પ્રકીર્ણ આવકો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(૧)ખેતીની આવક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u-IN" dirty="0" smtClean="0"/>
              <a:t>૧.ખેતીની આવક </a:t>
            </a:r>
          </a:p>
          <a:p>
            <a:pPr>
              <a:buNone/>
            </a:pPr>
            <a:r>
              <a:rPr lang="gu-IN" dirty="0" smtClean="0"/>
              <a:t>૨.અવિભક્ત હિંદુ કુટુંબના સભ્યને કુટુંબની આવકમાંથી મળેલ રકમ </a:t>
            </a:r>
          </a:p>
          <a:p>
            <a:pPr>
              <a:buNone/>
            </a:pPr>
            <a:r>
              <a:rPr lang="gu-IN" dirty="0" smtClean="0"/>
              <a:t>૩.ભાગીદારી પેઢીના નફામાંથી ભાગીદારને મળતો ભાગ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gu-IN" dirty="0" smtClean="0"/>
              <a:t>(૨)</a:t>
            </a:r>
            <a:r>
              <a:rPr lang="en-US" dirty="0" smtClean="0"/>
              <a:t> </a:t>
            </a:r>
            <a:r>
              <a:rPr lang="gu-IN" dirty="0" smtClean="0"/>
              <a:t>બીનરહીશ અને અનાગરિકની </a:t>
            </a:r>
            <a:r>
              <a:rPr lang="en-US" dirty="0" smtClean="0"/>
              <a:t>          </a:t>
            </a:r>
            <a:r>
              <a:rPr lang="gu-IN" dirty="0" smtClean="0"/>
              <a:t>આવક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05800" cy="39319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gu-IN" dirty="0" smtClean="0"/>
              <a:t>૧.બિનરહીશને નિર્દિષ્ઠ જામીનગીરીઓમાં કરેલ રોકાણ પર વ્યાજ કે પ્રીમિયમની રકમ </a:t>
            </a:r>
          </a:p>
          <a:p>
            <a:pPr>
              <a:buNone/>
            </a:pPr>
            <a:r>
              <a:rPr lang="gu-IN" dirty="0" smtClean="0"/>
              <a:t>૨.બીનરહીશ પાસેથી જામીનગીરીઓમાં કે બોન્ડ પરની આવક </a:t>
            </a:r>
          </a:p>
          <a:p>
            <a:pPr>
              <a:buNone/>
            </a:pPr>
            <a:r>
              <a:rPr lang="gu-IN" dirty="0" smtClean="0"/>
              <a:t>૩.બીનરહીશ ભારતીય નાગરિકને મળતું સેવિંગ્સ સર્ટીફીકેટ  પરનું વ્યાજ </a:t>
            </a:r>
          </a:p>
          <a:p>
            <a:pPr>
              <a:buNone/>
            </a:pPr>
            <a:r>
              <a:rPr lang="gu-IN" dirty="0" smtClean="0"/>
              <a:t>૪.અનાગરીકની નીચેની આવકો: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(અ)એલચીને મળતું વેચાણ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(બ)માન્ય વિદેશી સંસ્થાના વિદેશી નાગરિક કર્મચારીને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    મળતું મહેનતાણું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(ક)વિદેશી વહાણ પરના બીનરહીશ કર્મચારીને મળતું          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    મહેનતાણું 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(૩)ભારતીય નાગરિકની આવક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u-IN" dirty="0" smtClean="0"/>
              <a:t>૧.રજા ગાળવા મળેલું ભાડું કે રાહત પોતાના માટે તથા કુટુંબ માટે </a:t>
            </a:r>
          </a:p>
          <a:p>
            <a:pPr>
              <a:buNone/>
            </a:pPr>
            <a:r>
              <a:rPr lang="gu-IN" dirty="0" smtClean="0"/>
              <a:t>૨.ભારત બહાર સેવા આપવા બદલ ભારત સરકાર તરફથી મળતું ભથ્થું અને સવલતો </a:t>
            </a:r>
          </a:p>
          <a:p>
            <a:pPr>
              <a:buNone/>
            </a:pPr>
            <a:r>
              <a:rPr lang="gu-IN" dirty="0" smtClean="0"/>
              <a:t>૩.ભારતમાં નોકરી કરનારને વિદેશી સરકાર તરફથી મળતું મહેનતાણું </a:t>
            </a:r>
          </a:p>
          <a:p>
            <a:pPr>
              <a:buNone/>
            </a:pPr>
            <a:r>
              <a:rPr lang="gu-IN" dirty="0" smtClean="0"/>
              <a:t>૪.તેના કુટુંબના કોઈ સભ્યની ઉપર મુજબની આવક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u-IN" dirty="0" smtClean="0"/>
              <a:t>(૪)નોકરી કરનારને મળતી આવકો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gu-IN" dirty="0" smtClean="0"/>
              <a:t>૧.ગ્રેચ્યુઇટીની રકમ</a:t>
            </a:r>
          </a:p>
          <a:p>
            <a:pPr>
              <a:buNone/>
            </a:pPr>
            <a:r>
              <a:rPr lang="gu-IN" dirty="0" smtClean="0"/>
              <a:t>૨.સરકારી કર્મચારીને મળતું એકસામટું પેન્શન </a:t>
            </a:r>
          </a:p>
          <a:p>
            <a:pPr>
              <a:buNone/>
            </a:pPr>
            <a:r>
              <a:rPr lang="gu-IN" dirty="0" smtClean="0"/>
              <a:t>૩.કામદારને મળતી વળતરની રકમ </a:t>
            </a:r>
          </a:p>
          <a:p>
            <a:pPr>
              <a:buNone/>
            </a:pPr>
            <a:r>
              <a:rPr lang="gu-IN" dirty="0" smtClean="0"/>
              <a:t>૪.કાયદા મુજબના પ્રો.ફંડમાંથી મળેલ રકમ </a:t>
            </a:r>
          </a:p>
          <a:p>
            <a:pPr>
              <a:buNone/>
            </a:pPr>
            <a:r>
              <a:rPr lang="gu-IN" dirty="0" smtClean="0"/>
              <a:t>૫.માન્ય પ્રો.ફંડમાંથી મળતી રકમ </a:t>
            </a:r>
          </a:p>
          <a:p>
            <a:pPr>
              <a:buNone/>
            </a:pPr>
            <a:r>
              <a:rPr lang="gu-IN" dirty="0" smtClean="0"/>
              <a:t>૬.માન્ય સુપર એન્યુ.ફંડમાંથી મળતી રકમ </a:t>
            </a:r>
          </a:p>
          <a:p>
            <a:pPr>
              <a:buNone/>
            </a:pPr>
            <a:r>
              <a:rPr lang="gu-IN" dirty="0" smtClean="0"/>
              <a:t>૭.ઘરભાડા ભથ્થું  </a:t>
            </a:r>
          </a:p>
          <a:p>
            <a:pPr>
              <a:buNone/>
            </a:pPr>
            <a:r>
              <a:rPr lang="gu-IN" dirty="0" smtClean="0"/>
              <a:t>૮.વિશિષ્ટ ભથ્થું </a:t>
            </a:r>
          </a:p>
          <a:p>
            <a:pPr>
              <a:buNone/>
            </a:pPr>
            <a:r>
              <a:rPr lang="gu-IN" dirty="0" smtClean="0"/>
              <a:t>૯.નિવૃત્તિ યોજના હેઠળ મળેલ/મળવાપાત્ર રકમ </a:t>
            </a:r>
          </a:p>
          <a:p>
            <a:pPr>
              <a:buNone/>
            </a:pPr>
            <a:r>
              <a:rPr lang="gu-IN" dirty="0" smtClean="0"/>
              <a:t>૧૦.બિન નાણાકીય સ્વરૂપની સવલતો અંગે માલિકે ચૂકવેલ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   આવકવેરો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(૫)જામીનગીરીઓનું વ્યાજ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gu-IN" dirty="0" smtClean="0"/>
              <a:t>૧.મધ્યસ્થ સરકારના ૧૫ વર્ષીય એન્યુ.સર્ટિ.પર માસિક રકમ </a:t>
            </a:r>
          </a:p>
          <a:p>
            <a:pPr>
              <a:buNone/>
            </a:pPr>
            <a:r>
              <a:rPr lang="gu-IN" dirty="0" smtClean="0"/>
              <a:t>૨.ગોલ્ડ ડીપોઝીટ પર વ્યાજ </a:t>
            </a:r>
          </a:p>
          <a:p>
            <a:pPr>
              <a:buNone/>
            </a:pPr>
            <a:r>
              <a:rPr lang="gu-IN" dirty="0" smtClean="0"/>
              <a:t>૩.કેટલાક સર્ટિ.પર વ્યાજ </a:t>
            </a:r>
          </a:p>
          <a:p>
            <a:pPr>
              <a:buNone/>
            </a:pPr>
            <a:r>
              <a:rPr lang="gu-IN" dirty="0" smtClean="0"/>
              <a:t>૪.ફિક્ષ ડીપોઝીટ પર વ્યાજ </a:t>
            </a:r>
          </a:p>
          <a:p>
            <a:pPr>
              <a:buNone/>
            </a:pPr>
            <a:r>
              <a:rPr lang="gu-IN" dirty="0" smtClean="0"/>
              <a:t>૫.અમુક સંસ્થાએ ચૂકવેલ વિદેશી લોનનું વ્યાજ </a:t>
            </a:r>
          </a:p>
          <a:p>
            <a:pPr>
              <a:buNone/>
            </a:pPr>
            <a:r>
              <a:rPr lang="gu-IN" dirty="0" smtClean="0"/>
              <a:t>૬.ભારતીય કંપનીઓના શેરોનું ડીવિડન્ડ </a:t>
            </a:r>
          </a:p>
          <a:p>
            <a:pPr>
              <a:buNone/>
            </a:pPr>
            <a:r>
              <a:rPr lang="gu-IN" dirty="0" smtClean="0"/>
              <a:t>૭.યુ.ટી.આઈ. માન્ય મ્યુચ્યુઅલ ફંડના યુનિટ પર ડીવિડન્ડ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(૬)ભથ્થા ઇનામો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u-IN" dirty="0" smtClean="0"/>
              <a:t>૧.શિક્ષણ માટેની શિષ્યવૃત્તિ </a:t>
            </a:r>
          </a:p>
          <a:p>
            <a:pPr>
              <a:buNone/>
            </a:pPr>
            <a:r>
              <a:rPr lang="gu-IN" dirty="0" smtClean="0"/>
              <a:t>૨.લોક્સભાકે ધારાસભાના સભ્યોને મળતું દૈનિક ભથ્થું </a:t>
            </a:r>
          </a:p>
          <a:p>
            <a:pPr>
              <a:buNone/>
            </a:pPr>
            <a:r>
              <a:rPr lang="gu-IN" dirty="0" smtClean="0"/>
              <a:t>૩.સાહિત્ય,કળા,વિજ્ઞાનકે રમતગમત ક્ષેત્રે ઉત્તમ કાર્ય બદલ પુરસ્કાર </a:t>
            </a:r>
          </a:p>
          <a:p>
            <a:pPr>
              <a:buNone/>
            </a:pPr>
            <a:r>
              <a:rPr lang="gu-IN" dirty="0" smtClean="0"/>
              <a:t>૪.કેન્દ્ર સરકારે મંજુર કરેલ અન્ય કોઈપણ ઇનામ </a:t>
            </a:r>
          </a:p>
          <a:p>
            <a:pPr>
              <a:buNone/>
            </a:pPr>
            <a:r>
              <a:rPr lang="gu-IN" dirty="0" smtClean="0"/>
              <a:t>૫.કેન્દ્ર સરકારે માન્ય કરેલ વીરતાના એવોર્ડ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349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</vt:lpstr>
      <vt:lpstr>કરમુક્ત આવકો </vt:lpstr>
      <vt:lpstr>સંપૂર્ણ કરમુક્ત આવકો </vt:lpstr>
      <vt:lpstr>(૧)ખેતીની આવક </vt:lpstr>
      <vt:lpstr>(૨) બીનરહીશ અને અનાગરિકની           આવક </vt:lpstr>
      <vt:lpstr>(૩)ભારતીય નાગરિકની આવક </vt:lpstr>
      <vt:lpstr>(૪)નોકરી કરનારને મળતી આવકો </vt:lpstr>
      <vt:lpstr>(૫)જામીનગીરીઓનું વ્યાજ </vt:lpstr>
      <vt:lpstr>(૬)ભથ્થા ઇનામો </vt:lpstr>
      <vt:lpstr>(૭)પ્રકીર્ણ આવકો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કરવેરા પરિચય -૧ </dc:title>
  <dc:creator>SHREE</dc:creator>
  <cp:lastModifiedBy>mansa collage</cp:lastModifiedBy>
  <cp:revision>17</cp:revision>
  <dcterms:created xsi:type="dcterms:W3CDTF">2015-10-18T10:23:33Z</dcterms:created>
  <dcterms:modified xsi:type="dcterms:W3CDTF">2022-05-02T11:01:22Z</dcterms:modified>
</cp:coreProperties>
</file>