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6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38CA294-CADE-40C8-A5BF-E827D4016C3A}" type="datetimeFigureOut">
              <a:rPr lang="en-IN" smtClean="0"/>
              <a:t>30-04-2023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93D182-46E9-46C4-BB4B-89425B3FCD97}" type="slidenum">
              <a:rPr lang="en-IN" smtClean="0"/>
              <a:t>‹#›</a:t>
            </a:fld>
            <a:endParaRPr lang="en-IN"/>
          </a:p>
        </p:txBody>
      </p:sp>
    </p:spTree>
    <p:extLst>
      <p:ext uri="{BB962C8B-B14F-4D97-AF65-F5344CB8AC3E}">
        <p14:creationId xmlns:p14="http://schemas.microsoft.com/office/powerpoint/2010/main" val="114390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38CA294-CADE-40C8-A5BF-E827D4016C3A}" type="datetimeFigureOut">
              <a:rPr lang="en-IN" smtClean="0"/>
              <a:t>30-04-2023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93D182-46E9-46C4-BB4B-89425B3FCD97}" type="slidenum">
              <a:rPr lang="en-IN" smtClean="0"/>
              <a:t>‹#›</a:t>
            </a:fld>
            <a:endParaRPr lang="en-IN"/>
          </a:p>
        </p:txBody>
      </p:sp>
    </p:spTree>
    <p:extLst>
      <p:ext uri="{BB962C8B-B14F-4D97-AF65-F5344CB8AC3E}">
        <p14:creationId xmlns:p14="http://schemas.microsoft.com/office/powerpoint/2010/main" val="27222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38CA294-CADE-40C8-A5BF-E827D4016C3A}" type="datetimeFigureOut">
              <a:rPr lang="en-IN" smtClean="0"/>
              <a:t>30-04-2023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93D182-46E9-46C4-BB4B-89425B3FCD97}" type="slidenum">
              <a:rPr lang="en-IN" smtClean="0"/>
              <a:t>‹#›</a:t>
            </a:fld>
            <a:endParaRPr lang="en-IN"/>
          </a:p>
        </p:txBody>
      </p:sp>
    </p:spTree>
    <p:extLst>
      <p:ext uri="{BB962C8B-B14F-4D97-AF65-F5344CB8AC3E}">
        <p14:creationId xmlns:p14="http://schemas.microsoft.com/office/powerpoint/2010/main" val="75414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38CA294-CADE-40C8-A5BF-E827D4016C3A}" type="datetimeFigureOut">
              <a:rPr lang="en-IN" smtClean="0"/>
              <a:t>30-04-2023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93D182-46E9-46C4-BB4B-89425B3FCD97}" type="slidenum">
              <a:rPr lang="en-IN" smtClean="0"/>
              <a:t>‹#›</a:t>
            </a:fld>
            <a:endParaRPr lang="en-IN"/>
          </a:p>
        </p:txBody>
      </p:sp>
    </p:spTree>
    <p:extLst>
      <p:ext uri="{BB962C8B-B14F-4D97-AF65-F5344CB8AC3E}">
        <p14:creationId xmlns:p14="http://schemas.microsoft.com/office/powerpoint/2010/main" val="269817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8CA294-CADE-40C8-A5BF-E827D4016C3A}" type="datetimeFigureOut">
              <a:rPr lang="en-IN" smtClean="0"/>
              <a:t>30-04-2023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93D182-46E9-46C4-BB4B-89425B3FCD97}" type="slidenum">
              <a:rPr lang="en-IN" smtClean="0"/>
              <a:t>‹#›</a:t>
            </a:fld>
            <a:endParaRPr lang="en-IN"/>
          </a:p>
        </p:txBody>
      </p:sp>
    </p:spTree>
    <p:extLst>
      <p:ext uri="{BB962C8B-B14F-4D97-AF65-F5344CB8AC3E}">
        <p14:creationId xmlns:p14="http://schemas.microsoft.com/office/powerpoint/2010/main" val="2679055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38CA294-CADE-40C8-A5BF-E827D4016C3A}" type="datetimeFigureOut">
              <a:rPr lang="en-IN" smtClean="0"/>
              <a:t>30-04-2023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93D182-46E9-46C4-BB4B-89425B3FCD97}" type="slidenum">
              <a:rPr lang="en-IN" smtClean="0"/>
              <a:t>‹#›</a:t>
            </a:fld>
            <a:endParaRPr lang="en-IN"/>
          </a:p>
        </p:txBody>
      </p:sp>
    </p:spTree>
    <p:extLst>
      <p:ext uri="{BB962C8B-B14F-4D97-AF65-F5344CB8AC3E}">
        <p14:creationId xmlns:p14="http://schemas.microsoft.com/office/powerpoint/2010/main" val="80038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38CA294-CADE-40C8-A5BF-E827D4016C3A}" type="datetimeFigureOut">
              <a:rPr lang="en-IN" smtClean="0"/>
              <a:t>30-04-2023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D93D182-46E9-46C4-BB4B-89425B3FCD97}" type="slidenum">
              <a:rPr lang="en-IN" smtClean="0"/>
              <a:t>‹#›</a:t>
            </a:fld>
            <a:endParaRPr lang="en-IN"/>
          </a:p>
        </p:txBody>
      </p:sp>
    </p:spTree>
    <p:extLst>
      <p:ext uri="{BB962C8B-B14F-4D97-AF65-F5344CB8AC3E}">
        <p14:creationId xmlns:p14="http://schemas.microsoft.com/office/powerpoint/2010/main" val="720659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38CA294-CADE-40C8-A5BF-E827D4016C3A}" type="datetimeFigureOut">
              <a:rPr lang="en-IN" smtClean="0"/>
              <a:t>30-04-2023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D93D182-46E9-46C4-BB4B-89425B3FCD97}" type="slidenum">
              <a:rPr lang="en-IN" smtClean="0"/>
              <a:t>‹#›</a:t>
            </a:fld>
            <a:endParaRPr lang="en-IN"/>
          </a:p>
        </p:txBody>
      </p:sp>
    </p:spTree>
    <p:extLst>
      <p:ext uri="{BB962C8B-B14F-4D97-AF65-F5344CB8AC3E}">
        <p14:creationId xmlns:p14="http://schemas.microsoft.com/office/powerpoint/2010/main" val="478959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CA294-CADE-40C8-A5BF-E827D4016C3A}" type="datetimeFigureOut">
              <a:rPr lang="en-IN" smtClean="0"/>
              <a:t>30-04-2023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D93D182-46E9-46C4-BB4B-89425B3FCD97}" type="slidenum">
              <a:rPr lang="en-IN" smtClean="0"/>
              <a:t>‹#›</a:t>
            </a:fld>
            <a:endParaRPr lang="en-IN"/>
          </a:p>
        </p:txBody>
      </p:sp>
    </p:spTree>
    <p:extLst>
      <p:ext uri="{BB962C8B-B14F-4D97-AF65-F5344CB8AC3E}">
        <p14:creationId xmlns:p14="http://schemas.microsoft.com/office/powerpoint/2010/main" val="2061331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8CA294-CADE-40C8-A5BF-E827D4016C3A}" type="datetimeFigureOut">
              <a:rPr lang="en-IN" smtClean="0"/>
              <a:t>30-04-2023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93D182-46E9-46C4-BB4B-89425B3FCD97}" type="slidenum">
              <a:rPr lang="en-IN" smtClean="0"/>
              <a:t>‹#›</a:t>
            </a:fld>
            <a:endParaRPr lang="en-IN"/>
          </a:p>
        </p:txBody>
      </p:sp>
    </p:spTree>
    <p:extLst>
      <p:ext uri="{BB962C8B-B14F-4D97-AF65-F5344CB8AC3E}">
        <p14:creationId xmlns:p14="http://schemas.microsoft.com/office/powerpoint/2010/main" val="2587830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8CA294-CADE-40C8-A5BF-E827D4016C3A}" type="datetimeFigureOut">
              <a:rPr lang="en-IN" smtClean="0"/>
              <a:t>30-04-2023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93D182-46E9-46C4-BB4B-89425B3FCD97}" type="slidenum">
              <a:rPr lang="en-IN" smtClean="0"/>
              <a:t>‹#›</a:t>
            </a:fld>
            <a:endParaRPr lang="en-IN"/>
          </a:p>
        </p:txBody>
      </p:sp>
    </p:spTree>
    <p:extLst>
      <p:ext uri="{BB962C8B-B14F-4D97-AF65-F5344CB8AC3E}">
        <p14:creationId xmlns:p14="http://schemas.microsoft.com/office/powerpoint/2010/main" val="287023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CA294-CADE-40C8-A5BF-E827D4016C3A}" type="datetimeFigureOut">
              <a:rPr lang="en-IN" smtClean="0"/>
              <a:t>30-04-2023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3D182-46E9-46C4-BB4B-89425B3FCD97}" type="slidenum">
              <a:rPr lang="en-IN" smtClean="0"/>
              <a:t>‹#›</a:t>
            </a:fld>
            <a:endParaRPr lang="en-IN"/>
          </a:p>
        </p:txBody>
      </p:sp>
    </p:spTree>
    <p:extLst>
      <p:ext uri="{BB962C8B-B14F-4D97-AF65-F5344CB8AC3E}">
        <p14:creationId xmlns:p14="http://schemas.microsoft.com/office/powerpoint/2010/main" val="4276646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Dr.B.M</a:t>
            </a:r>
            <a:r>
              <a:rPr lang="en-US" dirty="0" smtClean="0"/>
              <a:t>. </a:t>
            </a:r>
            <a:r>
              <a:rPr lang="en-US" dirty="0" err="1" smtClean="0"/>
              <a:t>Vaghela</a:t>
            </a:r>
            <a:r>
              <a:rPr lang="en-US" dirty="0" smtClean="0"/>
              <a:t/>
            </a:r>
            <a:br>
              <a:rPr lang="en-US" dirty="0" smtClean="0"/>
            </a:br>
            <a:r>
              <a:rPr lang="en-US" dirty="0" smtClean="0"/>
              <a:t>Associate Professor</a:t>
            </a:r>
            <a:br>
              <a:rPr lang="en-US" dirty="0" smtClean="0"/>
            </a:br>
            <a:r>
              <a:rPr lang="en-US" dirty="0" smtClean="0"/>
              <a:t>S.D. Arts &amp; Shah B.R. Commerce College, Mansa</a:t>
            </a:r>
            <a:br>
              <a:rPr lang="en-US" dirty="0" smtClean="0"/>
            </a:br>
            <a:r>
              <a:rPr lang="en-US" dirty="0" smtClean="0"/>
              <a:t>U.G. B.A. Core Paper-312</a:t>
            </a:r>
            <a:endParaRPr lang="en-IN" dirty="0"/>
          </a:p>
        </p:txBody>
      </p:sp>
      <p:sp>
        <p:nvSpPr>
          <p:cNvPr id="3" name="Subtitle 2"/>
          <p:cNvSpPr>
            <a:spLocks noGrp="1"/>
          </p:cNvSpPr>
          <p:nvPr>
            <p:ph type="subTitle" idx="1"/>
          </p:nvPr>
        </p:nvSpPr>
        <p:spPr/>
        <p:txBody>
          <a:bodyPr/>
          <a:lstStyle/>
          <a:p>
            <a:r>
              <a:rPr lang="en-US" dirty="0" smtClean="0"/>
              <a:t>Form of  Literature: Tragedy</a:t>
            </a:r>
            <a:endParaRPr lang="en-IN" dirty="0"/>
          </a:p>
        </p:txBody>
      </p:sp>
    </p:spTree>
    <p:extLst>
      <p:ext uri="{BB962C8B-B14F-4D97-AF65-F5344CB8AC3E}">
        <p14:creationId xmlns:p14="http://schemas.microsoft.com/office/powerpoint/2010/main" val="2855276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err="1" smtClean="0"/>
              <a:t>othello</a:t>
            </a:r>
            <a:r>
              <a:rPr lang="en-US" dirty="0" smtClean="0"/>
              <a:t>, in full Othello, the Moor of Venice, tragedy in five acts by William Shakespeare, written in 1603–04 and published in 1622 in a quarto edition from a transcript of an authorial manuscript. The text published in the First Folio of 1623 seems to have been based on a version revised by Shakespeare himself that sticks close to the original almost line by line but introduces numerous substitutions of words and phrases, as though Shakespeare copied it over himself and rewrote as he copied. The play derives its plot from </a:t>
            </a:r>
            <a:r>
              <a:rPr lang="en-US" dirty="0" err="1" smtClean="0"/>
              <a:t>Giambattista</a:t>
            </a:r>
            <a:r>
              <a:rPr lang="en-US" dirty="0" smtClean="0"/>
              <a:t> </a:t>
            </a:r>
            <a:r>
              <a:rPr lang="en-US" dirty="0" err="1" smtClean="0"/>
              <a:t>Giraldi’s</a:t>
            </a:r>
            <a:r>
              <a:rPr lang="en-US" dirty="0" smtClean="0"/>
              <a:t> De </a:t>
            </a:r>
            <a:r>
              <a:rPr lang="en-US" dirty="0" err="1" smtClean="0"/>
              <a:t>gli</a:t>
            </a:r>
            <a:r>
              <a:rPr lang="en-US" dirty="0" smtClean="0"/>
              <a:t> </a:t>
            </a:r>
            <a:r>
              <a:rPr lang="en-US" dirty="0" err="1" smtClean="0"/>
              <a:t>Hecatommithi</a:t>
            </a:r>
            <a:r>
              <a:rPr lang="en-US" dirty="0" smtClean="0"/>
              <a:t> (1565), which Shakespeare appears to have known in the Italian original; it was available to him in French but had not been translated into English</a:t>
            </a:r>
            <a:endParaRPr lang="en-IN" dirty="0"/>
          </a:p>
        </p:txBody>
      </p:sp>
    </p:spTree>
    <p:extLst>
      <p:ext uri="{BB962C8B-B14F-4D97-AF65-F5344CB8AC3E}">
        <p14:creationId xmlns:p14="http://schemas.microsoft.com/office/powerpoint/2010/main" val="383060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The play is set in motion when Othello, a heroic black general in the service of Venice, appoints </a:t>
            </a:r>
            <a:r>
              <a:rPr lang="en-US" dirty="0" err="1" smtClean="0"/>
              <a:t>Cassio</a:t>
            </a:r>
            <a:r>
              <a:rPr lang="en-US" dirty="0" smtClean="0"/>
              <a:t> and not Iago as his chief lieutenant. Jealous of Othello’s success and envious of </a:t>
            </a:r>
            <a:r>
              <a:rPr lang="en-US" dirty="0" err="1" smtClean="0"/>
              <a:t>Cassio</a:t>
            </a:r>
            <a:r>
              <a:rPr lang="en-US" dirty="0" smtClean="0"/>
              <a:t>, Iago plots Othello’s downfall by falsely implicating Othello’s wife, Desdemona, and </a:t>
            </a:r>
            <a:r>
              <a:rPr lang="en-US" dirty="0" err="1" smtClean="0"/>
              <a:t>Cassio</a:t>
            </a:r>
            <a:r>
              <a:rPr lang="en-US" dirty="0" smtClean="0"/>
              <a:t> in a love affair. With the unwitting aid of Emilia, his wife, and the willing help of </a:t>
            </a:r>
            <a:r>
              <a:rPr lang="en-US" dirty="0" err="1" smtClean="0"/>
              <a:t>Roderigo</a:t>
            </a:r>
            <a:r>
              <a:rPr lang="en-US" dirty="0" smtClean="0"/>
              <a:t>, a fellow malcontent, Iago carries out his plan.</a:t>
            </a:r>
            <a:endParaRPr lang="en-IN" dirty="0"/>
          </a:p>
        </p:txBody>
      </p:sp>
    </p:spTree>
    <p:extLst>
      <p:ext uri="{BB962C8B-B14F-4D97-AF65-F5344CB8AC3E}">
        <p14:creationId xmlns:p14="http://schemas.microsoft.com/office/powerpoint/2010/main" val="1343266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smtClean="0"/>
              <a:t>Making use of a handkerchief belonging to Desdemona and found by Emilia when Othello has unwittingly dropped it, Iago persuades Othello that Desdemona has given the handkerchief to </a:t>
            </a:r>
            <a:r>
              <a:rPr lang="en-US" dirty="0" err="1" smtClean="0"/>
              <a:t>Cassio</a:t>
            </a:r>
            <a:r>
              <a:rPr lang="en-US" dirty="0" smtClean="0"/>
              <a:t> as a love token. Iago also induces Othello to eavesdrop on a conversation between himself and </a:t>
            </a:r>
            <a:r>
              <a:rPr lang="en-US" dirty="0" err="1" smtClean="0"/>
              <a:t>Cassio</a:t>
            </a:r>
            <a:r>
              <a:rPr lang="en-US" dirty="0" smtClean="0"/>
              <a:t> that is in fact about </a:t>
            </a:r>
            <a:r>
              <a:rPr lang="en-US" dirty="0" err="1" smtClean="0"/>
              <a:t>Cassio’s</a:t>
            </a:r>
            <a:r>
              <a:rPr lang="en-US" dirty="0" smtClean="0"/>
              <a:t> mistress, Bianca, but which Othello is led to believe concerns </a:t>
            </a:r>
            <a:r>
              <a:rPr lang="en-US" dirty="0" err="1" smtClean="0"/>
              <a:t>Cassio’s</a:t>
            </a:r>
            <a:r>
              <a:rPr lang="en-US" dirty="0" smtClean="0"/>
              <a:t> infatuation with Desdemona. These slender “proofs” confirm what Othello has been all too inclined to believe—that, as an older black man, he is no longer attractive to his young white Venetian wife. Overcome with jealousy, Othello kills Desdemona. When he learns from Emilia, too late, that his wife is blameless, he asks to be remembered as one who “loved not wisely but too well” and kills himself</a:t>
            </a:r>
            <a:endParaRPr lang="en-IN" dirty="0"/>
          </a:p>
        </p:txBody>
      </p:sp>
    </p:spTree>
    <p:extLst>
      <p:ext uri="{BB962C8B-B14F-4D97-AF65-F5344CB8AC3E}">
        <p14:creationId xmlns:p14="http://schemas.microsoft.com/office/powerpoint/2010/main" val="1288166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369</Words>
  <Application>Microsoft Office PowerPoint</Application>
  <PresentationFormat>Widescreen</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Dr.B.M. Vaghela Associate Professor S.D. Arts &amp; Shah B.R. Commerce College, Mansa U.G. B.A. Core Paper-312</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Dr.B.M. Vaghela Associate Professor S.D. Arts &amp; Shah B.R. Commerce College, Mansa U.G. B.A. Core Paper-312</dc:title>
  <dc:creator>Admin</dc:creator>
  <cp:lastModifiedBy>Admin</cp:lastModifiedBy>
  <cp:revision>3</cp:revision>
  <dcterms:created xsi:type="dcterms:W3CDTF">2023-05-01T04:00:43Z</dcterms:created>
  <dcterms:modified xsi:type="dcterms:W3CDTF">2023-05-01T04:03:33Z</dcterms:modified>
</cp:coreProperties>
</file>