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4/3/2023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373" y="914399"/>
            <a:ext cx="9394317" cy="2352137"/>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100" dirty="0" err="1" smtClean="0"/>
              <a:t>Dr.B.m.vaghela</a:t>
            </a:r>
            <a:r>
              <a:rPr lang="en-US" sz="3100" dirty="0" smtClean="0"/>
              <a:t/>
            </a:r>
            <a:br>
              <a:rPr lang="en-US" sz="3100" dirty="0" smtClean="0"/>
            </a:br>
            <a:r>
              <a:rPr lang="en-US" sz="3100" dirty="0" smtClean="0"/>
              <a:t>S.D. </a:t>
            </a:r>
            <a:r>
              <a:rPr lang="en-US" sz="3100" dirty="0" err="1" smtClean="0"/>
              <a:t>ArTs</a:t>
            </a:r>
            <a:r>
              <a:rPr lang="en-US" sz="3100" dirty="0" smtClean="0"/>
              <a:t> &amp; Shah B.R. Commerce College, Mansa</a:t>
            </a:r>
            <a:br>
              <a:rPr lang="en-US" sz="3100" dirty="0" smtClean="0"/>
            </a:br>
            <a:r>
              <a:rPr lang="en-US" sz="3100" dirty="0" smtClean="0"/>
              <a:t>Department of English</a:t>
            </a:r>
            <a:br>
              <a:rPr lang="en-US" sz="3100" dirty="0" smtClean="0"/>
            </a:br>
            <a:r>
              <a:rPr lang="en-US" sz="3100" dirty="0" err="1" smtClean="0"/>
              <a:t>B.Com</a:t>
            </a:r>
            <a:r>
              <a:rPr lang="en-US" sz="3100" smtClean="0"/>
              <a:t> Vi</a:t>
            </a:r>
            <a:r>
              <a:rPr lang="en-US" sz="3100" dirty="0" smtClean="0"/>
              <a:t/>
            </a:r>
            <a:br>
              <a:rPr lang="en-US" sz="3100" dirty="0" smtClean="0"/>
            </a:br>
            <a:r>
              <a:rPr lang="en-US" sz="3100" dirty="0" smtClean="0"/>
              <a:t/>
            </a:r>
            <a:br>
              <a:rPr lang="en-US" sz="3100" dirty="0" smtClean="0"/>
            </a:br>
            <a:r>
              <a:rPr lang="en-US" sz="3600" dirty="0" smtClean="0"/>
              <a:t>Commercial Communication 309 Share Market Report </a:t>
            </a:r>
            <a:endParaRPr lang="en-IN" sz="3600" dirty="0"/>
          </a:p>
        </p:txBody>
      </p:sp>
      <p:sp>
        <p:nvSpPr>
          <p:cNvPr id="3" name="Subtitle 2"/>
          <p:cNvSpPr>
            <a:spLocks noGrp="1"/>
          </p:cNvSpPr>
          <p:nvPr>
            <p:ph type="subTitle" idx="1"/>
          </p:nvPr>
        </p:nvSpPr>
        <p:spPr>
          <a:xfrm>
            <a:off x="1612989" y="3437626"/>
            <a:ext cx="8676222" cy="1905000"/>
          </a:xfrm>
        </p:spPr>
        <p:txBody>
          <a:bodyPr>
            <a:normAutofit fontScale="62500" lnSpcReduction="20000"/>
          </a:bodyPr>
          <a:lstStyle/>
          <a:p>
            <a:r>
              <a:rPr lang="en-US" dirty="0"/>
              <a:t>What is the Stock Market?</a:t>
            </a:r>
          </a:p>
          <a:p>
            <a:r>
              <a:rPr lang="en-US" dirty="0"/>
              <a:t>Just like vegetables can be bought and sold in a vegetable market, similarly, stocks can be bought and sold in a stock market. In the simplest terms, the stock market just like any other market is a place where investors wishing to sell meet other investors hoping to buy equity shares or other financial instruments of a company.</a:t>
            </a:r>
          </a:p>
          <a:p>
            <a:endParaRPr lang="en-US" dirty="0"/>
          </a:p>
          <a:p>
            <a:r>
              <a:rPr lang="en-US" dirty="0"/>
              <a:t>Although this is harder to notice as the markets have evolved, thanks to technology, but the base still remains the same!</a:t>
            </a:r>
            <a:endParaRPr lang="en-IN" dirty="0"/>
          </a:p>
        </p:txBody>
      </p:sp>
    </p:spTree>
    <p:extLst>
      <p:ext uri="{BB962C8B-B14F-4D97-AF65-F5344CB8AC3E}">
        <p14:creationId xmlns:p14="http://schemas.microsoft.com/office/powerpoint/2010/main" val="164361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Share Market Report</a:t>
            </a:r>
            <a:endParaRPr lang="en-IN" dirty="0"/>
          </a:p>
        </p:txBody>
      </p:sp>
      <p:sp>
        <p:nvSpPr>
          <p:cNvPr id="3" name="Content Placeholder 2"/>
          <p:cNvSpPr>
            <a:spLocks noGrp="1"/>
          </p:cNvSpPr>
          <p:nvPr>
            <p:ph idx="1"/>
          </p:nvPr>
        </p:nvSpPr>
        <p:spPr/>
        <p:txBody>
          <a:bodyPr/>
          <a:lstStyle/>
          <a:p>
            <a:r>
              <a:rPr lang="en-US" smtClean="0"/>
              <a:t>Upward </a:t>
            </a:r>
            <a:r>
              <a:rPr lang="en-US" dirty="0" smtClean="0"/>
              <a:t>trend</a:t>
            </a:r>
          </a:p>
          <a:p>
            <a:r>
              <a:rPr lang="en-US" dirty="0" smtClean="0"/>
              <a:t>Down ward trend</a:t>
            </a:r>
          </a:p>
          <a:p>
            <a:r>
              <a:rPr lang="en-US" dirty="0" smtClean="0"/>
              <a:t>Mixed trend</a:t>
            </a:r>
            <a:endParaRPr lang="en-IN" dirty="0"/>
          </a:p>
        </p:txBody>
      </p:sp>
    </p:spTree>
    <p:extLst>
      <p:ext uri="{BB962C8B-B14F-4D97-AF65-F5344CB8AC3E}">
        <p14:creationId xmlns:p14="http://schemas.microsoft.com/office/powerpoint/2010/main" val="10506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of Market Report</a:t>
            </a:r>
            <a:endParaRPr lang="en-IN" dirty="0"/>
          </a:p>
        </p:txBody>
      </p:sp>
      <p:sp>
        <p:nvSpPr>
          <p:cNvPr id="3" name="Content Placeholder 2"/>
          <p:cNvSpPr>
            <a:spLocks noGrp="1"/>
          </p:cNvSpPr>
          <p:nvPr>
            <p:ph idx="1"/>
          </p:nvPr>
        </p:nvSpPr>
        <p:spPr/>
        <p:txBody>
          <a:bodyPr/>
          <a:lstStyle/>
          <a:p>
            <a:r>
              <a:rPr lang="en-US" dirty="0"/>
              <a:t>Why is Understanding Stock Market Terminologies Important?</a:t>
            </a:r>
          </a:p>
          <a:p>
            <a:r>
              <a:rPr lang="en-US" dirty="0"/>
              <a:t>Communication. Understanding these terminologies is important as it helps us understand what another speaker, writer is trying to convey. This is especially crucial when one is just entering the world of investing in order to further understand the </a:t>
            </a:r>
            <a:r>
              <a:rPr lang="en-US" dirty="0" err="1"/>
              <a:t>technicals</a:t>
            </a:r>
            <a:r>
              <a:rPr lang="en-US" dirty="0"/>
              <a:t>.</a:t>
            </a:r>
          </a:p>
          <a:p>
            <a:endParaRPr lang="en-US" dirty="0"/>
          </a:p>
          <a:p>
            <a:r>
              <a:rPr lang="en-US" dirty="0"/>
              <a:t>Understanding these terminologies will put you on a fast track to comprehend how to invest and trade and further make your communication more effective!</a:t>
            </a:r>
            <a:endParaRPr lang="en-IN" dirty="0"/>
          </a:p>
        </p:txBody>
      </p:sp>
    </p:spTree>
    <p:extLst>
      <p:ext uri="{BB962C8B-B14F-4D97-AF65-F5344CB8AC3E}">
        <p14:creationId xmlns:p14="http://schemas.microsoft.com/office/powerpoint/2010/main" val="190286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27 Key Terms in Share Market that You Should Know:</a:t>
            </a:r>
            <a:br>
              <a:rPr lang="en-US" dirty="0"/>
            </a:br>
            <a:r>
              <a:rPr lang="en-US" dirty="0"/>
              <a:t>There are millions of stock market and investing terms that you will slowly learn as you spend more time in this field. But we have put together a list of 27 of the important terms to assist as a beginner. Here are some key terms in Share Market to get you started:</a:t>
            </a:r>
            <a:br>
              <a:rPr lang="en-US" dirty="0"/>
            </a:br>
            <a:r>
              <a:rPr lang="en-US" dirty="0"/>
              <a:t/>
            </a:r>
            <a:br>
              <a:rPr lang="en-US" dirty="0"/>
            </a:br>
            <a:r>
              <a:rPr lang="en-US" dirty="0"/>
              <a:t>Share: A share is the part ownership of a company and represents a claim on the company’s assets and earnings. It fluctuates up or down depending on several different market factors and is exchangeable at stock exchanges. As you acquire more stock, your ownership stake in the company becomes greater. In general, a share, stock or equity, all denotes the same thing.</a:t>
            </a:r>
            <a:br>
              <a:rPr lang="en-US" dirty="0"/>
            </a:br>
            <a:r>
              <a:rPr lang="en-US" dirty="0"/>
              <a:t/>
            </a:r>
            <a:br>
              <a:rPr lang="en-US" dirty="0"/>
            </a:br>
            <a:r>
              <a:rPr lang="en-US" dirty="0"/>
              <a:t>Shareholder: An individual, institution, or corporation that legally owns one or more shares of stock in a public or private corporation is called a shareholder. Shareholders have a claim on the company’s ownership.</a:t>
            </a:r>
            <a:br>
              <a:rPr lang="en-US" dirty="0"/>
            </a:br>
            <a:r>
              <a:rPr lang="en-US" dirty="0"/>
              <a:t/>
            </a:r>
            <a:br>
              <a:rPr lang="en-US" dirty="0"/>
            </a:br>
            <a:r>
              <a:rPr lang="en-US" dirty="0"/>
              <a:t>Primary market: Also known as New Issue Market (NIM). It is the marketplace where new shares are issued and the public buys shares directly from the company, usually through an IPO. The company gets the amount on the sale of shares.</a:t>
            </a:r>
            <a:br>
              <a:rPr lang="en-US" dirty="0"/>
            </a:br>
            <a:r>
              <a:rPr lang="en-US" dirty="0"/>
              <a:t/>
            </a:r>
            <a:br>
              <a:rPr lang="en-US" dirty="0"/>
            </a:br>
            <a:r>
              <a:rPr lang="en-US" dirty="0"/>
              <a:t>Secondary Market: It is the place where formerly issued securities are traded. The second market involves indirect purchasing and selling of shares among investors. Brokers are Intermediaries and the investors get the amount on the sale of shares.</a:t>
            </a:r>
            <a:br>
              <a:rPr lang="en-US" dirty="0"/>
            </a:br>
            <a:r>
              <a:rPr lang="en-US" dirty="0"/>
              <a:t/>
            </a:r>
            <a:br>
              <a:rPr lang="en-US" dirty="0"/>
            </a:br>
            <a:r>
              <a:rPr lang="en-US" dirty="0"/>
              <a:t>Preference shares: Preference Shares or Preferred Stocks offer investors preferential rights over common stock when it comes to earnings and asset distribution. However, in exchange for these preferential rights, preference shares do not possess the voting rights in a company that the common stock holds.</a:t>
            </a:r>
            <a:br>
              <a:rPr lang="en-US" dirty="0"/>
            </a:br>
            <a:r>
              <a:rPr lang="en-US" dirty="0"/>
              <a:t/>
            </a:r>
            <a:br>
              <a:rPr lang="en-US" dirty="0"/>
            </a:br>
            <a:r>
              <a:rPr lang="en-US" dirty="0"/>
              <a:t>Intraday: When you buy and sell the share on the same day, then it is called intraday trading. Here the shares are not purchased for investing, but to get profits by harnessing the movement in the market.</a:t>
            </a:r>
            <a:endParaRPr lang="en-IN" dirty="0"/>
          </a:p>
        </p:txBody>
      </p:sp>
      <p:sp>
        <p:nvSpPr>
          <p:cNvPr id="3" name="Content Placeholder 2"/>
          <p:cNvSpPr>
            <a:spLocks noGrp="1"/>
          </p:cNvSpPr>
          <p:nvPr>
            <p:ph idx="1"/>
          </p:nvPr>
        </p:nvSpPr>
        <p:spPr>
          <a:xfrm>
            <a:off x="1141413" y="1078303"/>
            <a:ext cx="9905998" cy="4712898"/>
          </a:xfrm>
        </p:spPr>
        <p:txBody>
          <a:bodyPr/>
          <a:lstStyle/>
          <a:p>
            <a:endParaRPr lang="en-IN" dirty="0"/>
          </a:p>
        </p:txBody>
      </p:sp>
    </p:spTree>
    <p:extLst>
      <p:ext uri="{BB962C8B-B14F-4D97-AF65-F5344CB8AC3E}">
        <p14:creationId xmlns:p14="http://schemas.microsoft.com/office/powerpoint/2010/main" val="122332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of the market</a:t>
            </a:r>
            <a:endParaRPr lang="en-IN" dirty="0"/>
          </a:p>
        </p:txBody>
      </p:sp>
      <p:sp>
        <p:nvSpPr>
          <p:cNvPr id="3" name="Content Placeholder 2"/>
          <p:cNvSpPr>
            <a:spLocks noGrp="1"/>
          </p:cNvSpPr>
          <p:nvPr>
            <p:ph idx="1"/>
          </p:nvPr>
        </p:nvSpPr>
        <p:spPr/>
        <p:txBody>
          <a:bodyPr/>
          <a:lstStyle/>
          <a:p>
            <a:r>
              <a:rPr lang="en-US" dirty="0"/>
              <a:t>Preference shares: Preference Shares or Preferred Stocks offer investors preferential rights over common stock when it comes to earnings and asset distribution. However, in exchange for these preferential rights, preference shares do not possess the voting rights in a company that the common stock holds.</a:t>
            </a:r>
          </a:p>
          <a:p>
            <a:endParaRPr lang="en-US" dirty="0"/>
          </a:p>
          <a:p>
            <a:r>
              <a:rPr lang="en-US" dirty="0"/>
              <a:t>Intraday: When you buy and sell the share on the same day, then it is called intraday trading. Here the shares are not purchased for investing, but to get profits by harnessing the movement in the market.</a:t>
            </a:r>
            <a:endParaRPr lang="en-IN" dirty="0"/>
          </a:p>
        </p:txBody>
      </p:sp>
    </p:spTree>
    <p:extLst>
      <p:ext uri="{BB962C8B-B14F-4D97-AF65-F5344CB8AC3E}">
        <p14:creationId xmlns:p14="http://schemas.microsoft.com/office/powerpoint/2010/main" val="243800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US" dirty="0"/>
              <a:t>Convertible Securities: It is a type of security that can be exchanged into other securities of the same issuer, such as preferred stocks, bonds, and debentures.</a:t>
            </a:r>
          </a:p>
          <a:p>
            <a:endParaRPr lang="en-US" dirty="0"/>
          </a:p>
          <a:p>
            <a:r>
              <a:rPr lang="en-US" dirty="0"/>
              <a:t>Bonds: A bond is a type of fixed-income instrument that is sold to investors by the government or a firm. It represents the amount that an investor lends to the bond issuer for a set period of time at a variable or fixed interest rate known as the coupon rate. Bonds are debt instruments.</a:t>
            </a:r>
          </a:p>
          <a:p>
            <a:endParaRPr lang="en-US" dirty="0"/>
          </a:p>
          <a:p>
            <a:r>
              <a:rPr lang="en-US" dirty="0"/>
              <a:t>Delivery: When you buy a share and hold it for more than one day, then it is called delivery. It doesn’t matter whether you sell it tomorrow, after 1 week, 6 months or 5 years. If you hold the stock for more than one day, then it is called delivery.</a:t>
            </a:r>
          </a:p>
          <a:p>
            <a:endParaRPr lang="en-US" dirty="0"/>
          </a:p>
          <a:p>
            <a:r>
              <a:rPr lang="en-US" dirty="0"/>
              <a:t>bull </a:t>
            </a:r>
            <a:r>
              <a:rPr lang="en-US" dirty="0" err="1"/>
              <a:t>vs</a:t>
            </a:r>
            <a:r>
              <a:rPr lang="en-US" dirty="0"/>
              <a:t> bear - key terms in share market</a:t>
            </a:r>
          </a:p>
          <a:p>
            <a:r>
              <a:rPr lang="en-US" dirty="0"/>
              <a:t>Bull market: This is a term used to describe the scenario of the market. A bull market is when the share prices are rising and the public is optimistic that the share price will continue to rise.</a:t>
            </a:r>
            <a:endParaRPr lang="en-IN" dirty="0"/>
          </a:p>
        </p:txBody>
      </p:sp>
    </p:spTree>
    <p:extLst>
      <p:ext uri="{BB962C8B-B14F-4D97-AF65-F5344CB8AC3E}">
        <p14:creationId xmlns:p14="http://schemas.microsoft.com/office/powerpoint/2010/main" val="74010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Bull market: This is a term used to describe the scenario of the market. A bull market is when the share prices are rising and the public is optimistic that the share price will continue to rise.</a:t>
            </a:r>
          </a:p>
          <a:p>
            <a:endParaRPr lang="en-US" dirty="0"/>
          </a:p>
          <a:p>
            <a:r>
              <a:rPr lang="en-US" dirty="0"/>
              <a:t>Bear Market: When the share prices are falling and the public is pessimistic about the stock market, then it’s a bear market. The public is fearful and thinks that the market will continue to fall and hence, selling increases in this market.</a:t>
            </a:r>
            <a:endParaRPr lang="en-IN" dirty="0"/>
          </a:p>
        </p:txBody>
      </p:sp>
    </p:spTree>
    <p:extLst>
      <p:ext uri="{BB962C8B-B14F-4D97-AF65-F5344CB8AC3E}">
        <p14:creationId xmlns:p14="http://schemas.microsoft.com/office/powerpoint/2010/main" val="328620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a privately listed company offers its sharers first time to the public to enter the share market, then it is called an initial public offering. IPOs are the ways for private companies to raise money from the public and enter the share market.</a:t>
            </a:r>
            <a:br>
              <a:rPr lang="en-US" dirty="0"/>
            </a:br>
            <a:r>
              <a:rPr lang="en-US" dirty="0"/>
              <a:t/>
            </a:r>
            <a:br>
              <a:rPr lang="en-US" dirty="0"/>
            </a:br>
            <a:r>
              <a:rPr lang="en-US" dirty="0"/>
              <a:t>Defensive Stock: Those stocks that do not depend much on how the economy is performing and regardless of the status of the stock market, these stocks perform steadily and provide profits &amp; dividends. Popular defensive sectors include FMCG, pharmaceuticals, and information technology.</a:t>
            </a:r>
            <a:br>
              <a:rPr lang="en-US" dirty="0"/>
            </a:br>
            <a:r>
              <a:rPr lang="en-US" dirty="0"/>
              <a:t/>
            </a:r>
            <a:br>
              <a:rPr lang="en-US" dirty="0"/>
            </a:br>
            <a:r>
              <a:rPr lang="en-US" dirty="0"/>
              <a:t>Blue-chip stocks: These are the stocks of those reputed companies who are in the market for a very long time, financially strong, and have a good track record of consistent growth and returns in the past many years. Their stocks have low risk compared to mid-cap and small-cap stocks.</a:t>
            </a:r>
            <a:br>
              <a:rPr lang="en-US" dirty="0"/>
            </a:br>
            <a:r>
              <a:rPr lang="en-US" dirty="0"/>
              <a:t/>
            </a:r>
            <a:br>
              <a:rPr lang="en-US" dirty="0"/>
            </a:br>
            <a:r>
              <a:rPr lang="en-US" dirty="0"/>
              <a:t>Broker or Stockbroker: A stockbroker is an individual/organization who is a registered member of the stock exchange and is given a license to participate in the securities market in place of its clients. Stockbrokers can directly buy &amp; sell stocks in the share market on behalf of their clients and charge a commission for this service. A few examples of popular stockbrokers in India are </a:t>
            </a:r>
            <a:r>
              <a:rPr lang="en-US" dirty="0" err="1"/>
              <a:t>Zerodha</a:t>
            </a:r>
            <a:r>
              <a:rPr lang="en-US" dirty="0"/>
              <a:t>, Angel Broking, HDFC Securities, ICICI Direct, etc.</a:t>
            </a: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216389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49215"/>
            <a:ext cx="9905998" cy="1905000"/>
          </a:xfrm>
        </p:spPr>
        <p:txBody>
          <a:bodyPr/>
          <a:lstStyle/>
          <a:p>
            <a:r>
              <a:rPr lang="en-US" dirty="0" smtClean="0"/>
              <a:t>Other important words For Share market</a:t>
            </a:r>
            <a:endParaRPr lang="en-IN" dirty="0"/>
          </a:p>
        </p:txBody>
      </p:sp>
      <p:sp>
        <p:nvSpPr>
          <p:cNvPr id="3" name="Content Placeholder 2"/>
          <p:cNvSpPr>
            <a:spLocks noGrp="1"/>
          </p:cNvSpPr>
          <p:nvPr>
            <p:ph idx="1"/>
          </p:nvPr>
        </p:nvSpPr>
        <p:spPr/>
        <p:txBody>
          <a:bodyPr/>
          <a:lstStyle/>
          <a:p>
            <a:r>
              <a:rPr lang="en-US" dirty="0" smtClean="0"/>
              <a:t>Bull</a:t>
            </a:r>
          </a:p>
          <a:p>
            <a:r>
              <a:rPr lang="en-US" dirty="0" smtClean="0"/>
              <a:t>Bear</a:t>
            </a:r>
          </a:p>
          <a:p>
            <a:r>
              <a:rPr lang="en-US" dirty="0" smtClean="0"/>
              <a:t>Advice</a:t>
            </a:r>
          </a:p>
          <a:p>
            <a:r>
              <a:rPr lang="en-US" dirty="0" smtClean="0"/>
              <a:t>Up country advice</a:t>
            </a:r>
          </a:p>
          <a:p>
            <a:r>
              <a:rPr lang="en-US" dirty="0" smtClean="0"/>
              <a:t>Bourse</a:t>
            </a:r>
          </a:p>
          <a:p>
            <a:r>
              <a:rPr lang="en-US" dirty="0" smtClean="0"/>
              <a:t>Dull market</a:t>
            </a:r>
          </a:p>
          <a:p>
            <a:r>
              <a:rPr lang="en-US" dirty="0" smtClean="0"/>
              <a:t>Gray area</a:t>
            </a:r>
          </a:p>
          <a:p>
            <a:endParaRPr lang="en-IN" dirty="0"/>
          </a:p>
        </p:txBody>
      </p:sp>
    </p:spTree>
    <p:extLst>
      <p:ext uri="{BB962C8B-B14F-4D97-AF65-F5344CB8AC3E}">
        <p14:creationId xmlns:p14="http://schemas.microsoft.com/office/powerpoint/2010/main" val="168376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Bull liquidation</a:t>
            </a:r>
          </a:p>
          <a:p>
            <a:r>
              <a:rPr lang="en-US" dirty="0" smtClean="0"/>
              <a:t>Bear covering</a:t>
            </a:r>
          </a:p>
          <a:p>
            <a:r>
              <a:rPr lang="en-US" dirty="0" smtClean="0"/>
              <a:t>Profit taking</a:t>
            </a:r>
          </a:p>
          <a:p>
            <a:r>
              <a:rPr lang="en-US" dirty="0" smtClean="0"/>
              <a:t>Selling presser</a:t>
            </a:r>
          </a:p>
          <a:p>
            <a:r>
              <a:rPr lang="en-US" dirty="0" smtClean="0"/>
              <a:t>Buying presser</a:t>
            </a:r>
            <a:endParaRPr lang="en-IN" dirty="0"/>
          </a:p>
        </p:txBody>
      </p:sp>
    </p:spTree>
    <p:extLst>
      <p:ext uri="{BB962C8B-B14F-4D97-AF65-F5344CB8AC3E}">
        <p14:creationId xmlns:p14="http://schemas.microsoft.com/office/powerpoint/2010/main" val="2604127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15</TotalTime>
  <Words>650</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Mesh</vt:lpstr>
      <vt:lpstr>                                                                              Dr.B.m.vaghela S.D. ArTs &amp; Shah B.R. Commerce College, Mansa Department of English B.Com Vi  Commercial Communication 309 Share Market Report </vt:lpstr>
      <vt:lpstr>Understanding of Market Report</vt:lpstr>
      <vt:lpstr>27 Key Terms in Share Market that You Should Know: There are millions of stock market and investing terms that you will slowly learn as you spend more time in this field. But we have put together a list of 27 of the important terms to assist as a beginner. Here are some key terms in Share Market to get you started:  Share: A share is the part ownership of a company and represents a claim on the company’s assets and earnings. It fluctuates up or down depending on several different market factors and is exchangeable at stock exchanges. As you acquire more stock, your ownership stake in the company becomes greater. In general, a share, stock or equity, all denotes the same thing.  Shareholder: An individual, institution, or corporation that legally owns one or more shares of stock in a public or private corporation is called a shareholder. Shareholders have a claim on the company’s ownership.  Primary market: Also known as New Issue Market (NIM). It is the marketplace where new shares are issued and the public buys shares directly from the company, usually through an IPO. The company gets the amount on the sale of shares.  Secondary Market: It is the place where formerly issued securities are traded. The second market involves indirect purchasing and selling of shares among investors. Brokers are Intermediaries and the investors get the amount on the sale of shares.  Preference shares: Preference Shares or Preferred Stocks offer investors preferential rights over common stock when it comes to earnings and asset distribution. However, in exchange for these preferential rights, preference shares do not possess the voting rights in a company that the common stock holds.  Intraday: When you buy and sell the share on the same day, then it is called intraday trading. Here the shares are not purchased for investing, but to get profits by harnessing the movement in the market.</vt:lpstr>
      <vt:lpstr>Understanding of the market</vt:lpstr>
      <vt:lpstr>PowerPoint Presentation</vt:lpstr>
      <vt:lpstr>PowerPoint Presentation</vt:lpstr>
      <vt:lpstr>When a privately listed company offers its sharers first time to the public to enter the share market, then it is called an initial public offering. IPOs are the ways for private companies to raise money from the public and enter the share market.  Defensive Stock: Those stocks that do not depend much on how the economy is performing and regardless of the status of the stock market, these stocks perform steadily and provide profits &amp; dividends. Popular defensive sectors include FMCG, pharmaceuticals, and information technology.  Blue-chip stocks: These are the stocks of those reputed companies who are in the market for a very long time, financially strong, and have a good track record of consistent growth and returns in the past many years. Their stocks have low risk compared to mid-cap and small-cap stocks.  Broker or Stockbroker: A stockbroker is an individual/organization who is a registered member of the stock exchange and is given a license to participate in the securities market in place of its clients. Stockbrokers can directly buy &amp; sell stocks in the share market on behalf of their clients and charge a commission for this service. A few examples of popular stockbrokers in India are Zerodha, Angel Broking, HDFC Securities, ICICI Direct, etc.</vt:lpstr>
      <vt:lpstr>Other important words For Share market</vt:lpstr>
      <vt:lpstr>PowerPoint Presentation</vt:lpstr>
      <vt:lpstr>Three Types of Share Market Report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Dr.B.m.vaghela Commercial Communication 304 Share Market Report</dc:title>
  <dc:creator>Admin</dc:creator>
  <cp:lastModifiedBy>Admin</cp:lastModifiedBy>
  <cp:revision>4</cp:revision>
  <dcterms:created xsi:type="dcterms:W3CDTF">2022-05-10T04:10:27Z</dcterms:created>
  <dcterms:modified xsi:type="dcterms:W3CDTF">2023-04-04T04:40:54Z</dcterms:modified>
</cp:coreProperties>
</file>