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95" r:id="rId6"/>
    <p:sldId id="260" r:id="rId7"/>
    <p:sldId id="261" r:id="rId8"/>
    <p:sldId id="262" r:id="rId9"/>
    <p:sldId id="263" r:id="rId10"/>
    <p:sldId id="264" r:id="rId11"/>
    <p:sldId id="266" r:id="rId12"/>
    <p:sldId id="276" r:id="rId13"/>
    <p:sldId id="278" r:id="rId14"/>
    <p:sldId id="279" r:id="rId15"/>
    <p:sldId id="280" r:id="rId16"/>
    <p:sldId id="281" r:id="rId17"/>
    <p:sldId id="282" r:id="rId18"/>
    <p:sldId id="283" r:id="rId19"/>
    <p:sldId id="284" r:id="rId20"/>
    <p:sldId id="296" r:id="rId21"/>
    <p:sldId id="285" r:id="rId22"/>
    <p:sldId id="286" r:id="rId23"/>
    <p:sldId id="297" r:id="rId24"/>
    <p:sldId id="287" r:id="rId25"/>
    <p:sldId id="288"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6237" autoAdjust="0"/>
  </p:normalViewPr>
  <p:slideViewPr>
    <p:cSldViewPr>
      <p:cViewPr>
        <p:scale>
          <a:sx n="60" d="100"/>
          <a:sy n="60" d="100"/>
        </p:scale>
        <p:origin x="-1572"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4DCBA-9E2D-4DA3-A428-CB2544F467F2}" type="datetimeFigureOut">
              <a:rPr lang="en-US" smtClean="0"/>
              <a:pPr/>
              <a:t>5/2/2023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2078CCE-2FA8-4ECC-8582-9F31CF84EA2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5/2/2023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0"/>
            <a:ext cx="8686800" cy="1905000"/>
          </a:xfrm>
        </p:spPr>
        <p:txBody>
          <a:bodyPr>
            <a:noAutofit/>
          </a:bodyPr>
          <a:lstStyle/>
          <a:p>
            <a:pPr algn="ctr"/>
            <a:r>
              <a:rPr lang="gu-IN" sz="4400" b="1" dirty="0" smtClean="0">
                <a:solidFill>
                  <a:srgbClr val="C00000"/>
                </a:solidFill>
              </a:rPr>
              <a:t>વૃદ્ધાશ્રમમાં </a:t>
            </a:r>
            <a:r>
              <a:rPr lang="gu-IN" sz="4400" b="1" dirty="0" smtClean="0">
                <a:solidFill>
                  <a:srgbClr val="C00000"/>
                </a:solidFill>
              </a:rPr>
              <a:t>રહેતાં વૃદ્ધોનો </a:t>
            </a:r>
            <a:r>
              <a:rPr lang="gu-IN" sz="4400" b="1" dirty="0" smtClean="0">
                <a:solidFill>
                  <a:srgbClr val="C00000"/>
                </a:solidFill>
              </a:rPr>
              <a:t>આર્થિક સમાજશાસ્ત્રીય </a:t>
            </a:r>
            <a:r>
              <a:rPr lang="gu-IN" sz="4400" b="1" dirty="0" smtClean="0">
                <a:solidFill>
                  <a:srgbClr val="C00000"/>
                </a:solidFill>
              </a:rPr>
              <a:t>અભ્યાસ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077200" cy="838200"/>
          </a:xfrm>
        </p:spPr>
        <p:txBody>
          <a:bodyPr>
            <a:normAutofit fontScale="90000"/>
          </a:bodyPr>
          <a:lstStyle/>
          <a:p>
            <a:r>
              <a:rPr lang="gu-IN" b="1" dirty="0" smtClean="0"/>
              <a:t>માહિતીનું વર્ગીકરણ, અર્થઘટન અને કોષ્ટકીકરણ</a:t>
            </a:r>
            <a:endParaRPr lang="en-US" dirty="0"/>
          </a:p>
        </p:txBody>
      </p:sp>
      <p:sp>
        <p:nvSpPr>
          <p:cNvPr id="3" name="Content Placeholder 2"/>
          <p:cNvSpPr>
            <a:spLocks noGrp="1"/>
          </p:cNvSpPr>
          <p:nvPr>
            <p:ph idx="1"/>
          </p:nvPr>
        </p:nvSpPr>
        <p:spPr>
          <a:xfrm>
            <a:off x="533400" y="1554163"/>
            <a:ext cx="8001000" cy="4846637"/>
          </a:xfrm>
        </p:spPr>
        <p:txBody>
          <a:bodyPr>
            <a:normAutofit/>
          </a:bodyPr>
          <a:lstStyle/>
          <a:p>
            <a:pPr marL="0" indent="0" algn="just">
              <a:lnSpc>
                <a:spcPct val="210000"/>
              </a:lnSpc>
              <a:buNone/>
            </a:pPr>
            <a:r>
              <a:rPr lang="en-US" sz="1800" b="1" dirty="0" smtClean="0"/>
              <a:t>		</a:t>
            </a:r>
            <a:r>
              <a:rPr lang="gu-IN" sz="1800" b="1" dirty="0" smtClean="0"/>
              <a:t>સંશોધનની વિવિધ પ્રયુક્તિઓના ઉપયોગથી મેળવેલ માહિતીનું વર્ગીકરણ કરેલ છે. વર્ગીકરણ એટલે સંશોધક પોતાની સંશોધન સમસ્યાને લગતી માહિતી એકત્રિત કરેલી હોય તેને આધારે વિવિધ એકમોની સમાનતા અને ભિન્નતાના આધારે જુદા-જુદા વર્ગોમાં વહેંચી નાખવાની પ્રક્રિયા. </a:t>
            </a:r>
            <a:endParaRPr lang="en-US" sz="1800" b="1" dirty="0" smtClean="0"/>
          </a:p>
          <a:p>
            <a:pPr marL="0" indent="0" algn="just">
              <a:lnSpc>
                <a:spcPct val="210000"/>
              </a:lnSpc>
              <a:buNone/>
            </a:pPr>
            <a:r>
              <a:rPr lang="en-US" sz="1800" b="1" dirty="0" smtClean="0"/>
              <a:t>		</a:t>
            </a:r>
          </a:p>
          <a:p>
            <a:pPr marL="0" indent="0" algn="just">
              <a:lnSpc>
                <a:spcPct val="210000"/>
              </a:lnSpc>
              <a:buNone/>
            </a:pPr>
            <a:r>
              <a:rPr lang="en-US" sz="1800" b="1" dirty="0" smtClean="0"/>
              <a:t>		</a:t>
            </a:r>
            <a:r>
              <a:rPr lang="gu-IN" sz="1800" b="1" dirty="0" smtClean="0"/>
              <a:t>આમ, પ્રસ્તુત સંશોધનમાં માહિતીનું વર્ગીકરણ અને પ્રસ્તુતિકરણ કર્યું છે. જેનું આવૃત્તિ વિતરણ, કોષ્ટકો વગેરે પધ્ધતિઓ અને ટેકનિકનો ઉલ્લેખ કરેલ છે.  અને તેના આધારે અર્થઘટન કરી તારણોની રજૂઆત કરી છે.</a:t>
            </a:r>
            <a:endParaRPr lang="en-US"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b="1" dirty="0" smtClean="0"/>
              <a:t>અભ્યાસ ક્ષેત્રનો પરિચય</a:t>
            </a:r>
            <a:endParaRPr lang="en-US" dirty="0"/>
          </a:p>
        </p:txBody>
      </p:sp>
      <p:sp>
        <p:nvSpPr>
          <p:cNvPr id="3" name="Content Placeholder 2"/>
          <p:cNvSpPr>
            <a:spLocks noGrp="1"/>
          </p:cNvSpPr>
          <p:nvPr>
            <p:ph idx="1"/>
          </p:nvPr>
        </p:nvSpPr>
        <p:spPr>
          <a:xfrm>
            <a:off x="533400" y="1143001"/>
            <a:ext cx="7924800" cy="3733800"/>
          </a:xfrm>
        </p:spPr>
        <p:txBody>
          <a:bodyPr>
            <a:noAutofit/>
          </a:bodyPr>
          <a:lstStyle/>
          <a:p>
            <a:pPr marL="0" indent="0" algn="just">
              <a:lnSpc>
                <a:spcPct val="250000"/>
              </a:lnSpc>
              <a:buNone/>
            </a:pPr>
            <a:r>
              <a:rPr lang="en-US" sz="1600" b="1" dirty="0" smtClean="0"/>
              <a:t>		</a:t>
            </a:r>
            <a:r>
              <a:rPr lang="gu-IN" sz="1600" b="1" dirty="0" smtClean="0"/>
              <a:t>અમદાવાદ ગુજરાત રાજ્યનું સૌથી  મોટું અને ભારતનું સાતમાં ક્રમનું શહેર છે. સાબરમતી નદીના કિનારે વસેલું આ શહેર અમદાવાદ જિલ્લાનું મુખ્યમથક છે અને 1960 થી 1978 સુધી ગુજરાત રાજ્યનું પાટનગર રહી ચૂક્યું છે.</a:t>
            </a:r>
            <a:endParaRPr lang="en-US" sz="1600" b="1" dirty="0" smtClean="0"/>
          </a:p>
          <a:p>
            <a:pPr marL="0" indent="0" algn="just">
              <a:lnSpc>
                <a:spcPct val="250000"/>
              </a:lnSpc>
              <a:buNone/>
            </a:pPr>
            <a:r>
              <a:rPr lang="en-US" sz="1600" b="1" dirty="0" smtClean="0"/>
              <a:t>		</a:t>
            </a:r>
            <a:r>
              <a:rPr lang="gu-IN" sz="1600" b="1" dirty="0" smtClean="0"/>
              <a:t>અંગ્રેજ શાસન દરમિયાન અમદાવાદ એક આધુનિક અને મોટું શહેર બની ગયું હતું. તે દરમિયાન તેને બોમ્બે પ્રેસિડેન્સીનો એક ભાગ બનાવી દેવામાં આવ્યું. અમદાવાદ ત્યારે પણ ગુજરાત પ્રદેશનો એક અહેમ ભાગ રહ્યું. કાપડ ઉદ્યોગનું તે મુખ્ય સ્થળ હતું અને અહીં સ્થપાયેલાં ટેક્સટાઇલ ઉદ્યોગને કારણે તેને ‘માન્ચેસ્ટર ઓફ ધ ઈસ્ટ’ તરીકે ઓળખવામાં આવ્યું હતું. </a:t>
            </a:r>
          </a:p>
          <a:p>
            <a:pPr marL="0" indent="0" algn="just">
              <a:lnSpc>
                <a:spcPct val="170000"/>
              </a:lnSpc>
              <a:buNone/>
            </a:pPr>
            <a:endParaRPr lang="en-US" sz="1600" b="1" dirty="0" smtClean="0"/>
          </a:p>
          <a:p>
            <a:pPr marL="0" indent="0" algn="just">
              <a:lnSpc>
                <a:spcPct val="170000"/>
              </a:lnSpc>
              <a:buNone/>
            </a:pPr>
            <a:endParaRPr lang="en-US" sz="1600" b="1" dirty="0" smtClean="0"/>
          </a:p>
          <a:p>
            <a:pPr marL="0" indent="0" algn="just">
              <a:lnSpc>
                <a:spcPct val="170000"/>
              </a:lnSpc>
              <a:buNone/>
            </a:pPr>
            <a:endParaRPr lang="en-US" sz="1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7848600" cy="5791199"/>
          </a:xfrm>
        </p:spPr>
        <p:txBody>
          <a:bodyPr>
            <a:normAutofit fontScale="47500" lnSpcReduction="20000"/>
          </a:bodyPr>
          <a:lstStyle/>
          <a:p>
            <a:pPr marL="0" indent="0" algn="just">
              <a:lnSpc>
                <a:spcPct val="150000"/>
              </a:lnSpc>
              <a:buNone/>
            </a:pPr>
            <a:r>
              <a:rPr lang="hi-IN" sz="1600" b="1" dirty="0" smtClean="0"/>
              <a:t>	</a:t>
            </a:r>
            <a:endParaRPr lang="hi-IN" sz="2100" b="1" dirty="0" smtClean="0"/>
          </a:p>
          <a:p>
            <a:pPr marL="0" indent="0" algn="just">
              <a:lnSpc>
                <a:spcPct val="150000"/>
              </a:lnSpc>
              <a:buNone/>
            </a:pPr>
            <a:r>
              <a:rPr lang="hi-IN" sz="2100" b="1" dirty="0" smtClean="0"/>
              <a:t>		</a:t>
            </a:r>
            <a:r>
              <a:rPr lang="gu-IN" sz="3400" b="1" dirty="0" smtClean="0"/>
              <a:t>પ્રસ્તુત અભ્યાસનું કાર્યક્ષેત્ર અમદાવાદ શહેરમાં આવેલા વૃદ્ધાશ્રમોનો અભ્યાસ છે. આ અભ્યાસમાં આ કાર્યક્ષેત્રમાં આવેલા દશ વૃદ્ધાશ્રમોનો સમાવેશ કરેલ છે. વૃદ્ધાશ્રમના સંચાલકો માટેની અનુસૂચિ દ્વારા સંચાલકો પાસેથી વૃદ્ધાશ્રમની પરિસ્થિતિ અંગે માહિતી મેળવી છે.</a:t>
            </a:r>
            <a:r>
              <a:rPr lang="hi-IN" sz="3400" b="1" dirty="0" smtClean="0"/>
              <a:t>  </a:t>
            </a:r>
            <a:endParaRPr lang="gu-IN" sz="3400" b="1" dirty="0" smtClean="0"/>
          </a:p>
          <a:p>
            <a:pPr marL="0" indent="0" algn="just">
              <a:lnSpc>
                <a:spcPct val="150000"/>
              </a:lnSpc>
              <a:buNone/>
            </a:pPr>
            <a:endParaRPr lang="gu-IN" sz="3400" b="1" dirty="0" smtClean="0"/>
          </a:p>
          <a:p>
            <a:pPr marL="0" indent="0" algn="just">
              <a:lnSpc>
                <a:spcPct val="170000"/>
              </a:lnSpc>
              <a:buNone/>
            </a:pPr>
            <a:r>
              <a:rPr lang="gu-IN" sz="3400" b="1" dirty="0" smtClean="0"/>
              <a:t>	 અહમદશાહે 26 ફેબ્રુઆરી ના રોજ શહેરનો પાયો માણેકબુર્જ પાસે નાખ્યું. તેને નવી રાજધાની માર્ચ ના રોજ નક્કી કરી હતી. દંતકથા અનુસાર અહમદશાહ બાદશાહ જયારે સાબરમતી નદીને કિનારે ટહેલતા હતાં ત્યારે તેમણે એક સસલાને કુતરાનો પીછો કરતાં જોયું. સુલતાન કે જેઓને તેમના રાજ્યની રાજધાની વસાવવા માટેના સ્થળની શોધમાં હતાં તેઓએ આ બહાદુરીના કારનામાથી પ્રભાવિત થઈને સાબરમતી નદીકિનારે નજીકના જંગલ વિસ્તાર પાટનગરની સ્થાપના માટે નક્કી કર્યો. આ બનાવ એક લોકપ્રિય કહેવતમાં વર્ણવેલ છે : </a:t>
            </a:r>
          </a:p>
          <a:p>
            <a:pPr marL="0" indent="0" algn="just">
              <a:lnSpc>
                <a:spcPct val="170000"/>
              </a:lnSpc>
              <a:buNone/>
            </a:pPr>
            <a:endParaRPr lang="en-US" sz="3400" b="1" dirty="0" smtClean="0"/>
          </a:p>
          <a:p>
            <a:pPr marL="0" indent="0" algn="just">
              <a:lnSpc>
                <a:spcPct val="170000"/>
              </a:lnSpc>
              <a:buNone/>
            </a:pPr>
            <a:r>
              <a:rPr lang="en-US" sz="3400" b="1" dirty="0" smtClean="0"/>
              <a:t>		    </a:t>
            </a:r>
            <a:r>
              <a:rPr lang="gu-IN" sz="3400" b="1" dirty="0" smtClean="0"/>
              <a:t>‘જબ કુત્તે પે સસ્સા આયા, તબ બાદશાહને શહેર બસાયા’</a:t>
            </a:r>
            <a:r>
              <a:rPr lang="en-US" sz="3400" b="1" dirty="0" smtClean="0"/>
              <a:t> </a:t>
            </a:r>
          </a:p>
        </p:txBody>
      </p:sp>
      <p:sp>
        <p:nvSpPr>
          <p:cNvPr id="4" name="Rectangle 3"/>
          <p:cNvSpPr/>
          <p:nvPr/>
        </p:nvSpPr>
        <p:spPr>
          <a:xfrm>
            <a:off x="609600" y="609600"/>
            <a:ext cx="3810000" cy="523220"/>
          </a:xfrm>
          <a:prstGeom prst="rect">
            <a:avLst/>
          </a:prstGeom>
        </p:spPr>
        <p:txBody>
          <a:bodyPr wrap="square">
            <a:spAutoFit/>
          </a:bodyPr>
          <a:lstStyle/>
          <a:p>
            <a:r>
              <a:rPr lang="gu-IN" sz="2800" b="1" dirty="0" smtClean="0"/>
              <a:t>અભ્યાસ ક્ષેત્રનો પરિચય</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b="1" dirty="0" smtClean="0"/>
              <a:t>વૃદ્ધાશ્રમોનો પરિચય</a:t>
            </a:r>
            <a:endParaRPr lang="en-US" dirty="0"/>
          </a:p>
        </p:txBody>
      </p:sp>
      <p:sp>
        <p:nvSpPr>
          <p:cNvPr id="3" name="Content Placeholder 2"/>
          <p:cNvSpPr>
            <a:spLocks noGrp="1"/>
          </p:cNvSpPr>
          <p:nvPr>
            <p:ph idx="1"/>
          </p:nvPr>
        </p:nvSpPr>
        <p:spPr>
          <a:xfrm>
            <a:off x="381000" y="1143000"/>
            <a:ext cx="8305800" cy="5029200"/>
          </a:xfrm>
        </p:spPr>
        <p:txBody>
          <a:bodyPr>
            <a:noAutofit/>
          </a:bodyPr>
          <a:lstStyle/>
          <a:p>
            <a:pPr algn="just">
              <a:buFont typeface="Wingdings" pitchFamily="2" charset="2"/>
              <a:buChar char="v"/>
            </a:pPr>
            <a:r>
              <a:rPr lang="gu-IN" sz="1600" b="1" dirty="0" smtClean="0"/>
              <a:t>વૃદ્ધાશ્રમ </a:t>
            </a:r>
            <a:r>
              <a:rPr lang="he-IL" sz="1600" b="1" dirty="0" smtClean="0"/>
              <a:t>׃</a:t>
            </a:r>
            <a:r>
              <a:rPr lang="gu-IN" sz="1600" b="1" dirty="0" smtClean="0"/>
              <a:t>  આશાપુરા ધામ, અમદાવાદ</a:t>
            </a:r>
            <a:endParaRPr lang="en-US" sz="1600" b="1" dirty="0" smtClean="0"/>
          </a:p>
          <a:p>
            <a:pPr algn="just">
              <a:buNone/>
            </a:pPr>
            <a:r>
              <a:rPr lang="gu-IN" sz="1600" b="1" dirty="0" smtClean="0"/>
              <a:t>	</a:t>
            </a:r>
          </a:p>
          <a:p>
            <a:pPr marL="0" indent="0" algn="just">
              <a:lnSpc>
                <a:spcPct val="150000"/>
              </a:lnSpc>
              <a:buNone/>
            </a:pPr>
            <a:r>
              <a:rPr lang="gu-IN" sz="1600" b="1" dirty="0" smtClean="0"/>
              <a:t>		પ્રસ્તુત અભ્યાસના આ વૃદ્ધાશ્રમનું નામ આશીયાના ચેરીટેબલ ટ્રસ્ટ ‘મા આશાપુરા ધામ’ વૃદ્ધાશ્રમ છે. જે અમદાવાદ શહેરના ઘાટલોડિયા વિસ્તારમાં આવેલો છે. જેના મેનેજર શ્રી રમેશભાઈ શાહ છે. જેની સ્થાપના ઈ.સ. </a:t>
            </a:r>
            <a:r>
              <a:rPr lang="gu-IN" sz="1600" b="1" u="sng" dirty="0" smtClean="0"/>
              <a:t>2016</a:t>
            </a:r>
            <a:r>
              <a:rPr lang="gu-IN" sz="1600" b="1" dirty="0" smtClean="0"/>
              <a:t> માં થઈ હતી અને આ વૃદ્ધાશ્રમના સ્થાપક તરીકે આશીયાના ચેરીટેબલ ટ્રસ્ટ છે. </a:t>
            </a:r>
          </a:p>
          <a:p>
            <a:pPr algn="just">
              <a:lnSpc>
                <a:spcPct val="150000"/>
              </a:lnSpc>
              <a:buNone/>
            </a:pPr>
            <a:r>
              <a:rPr lang="gu-IN" sz="1600" b="1" dirty="0" smtClean="0"/>
              <a:t> </a:t>
            </a:r>
          </a:p>
          <a:p>
            <a:pPr algn="just">
              <a:lnSpc>
                <a:spcPct val="150000"/>
              </a:lnSpc>
              <a:buFont typeface="Wingdings" pitchFamily="2" charset="2"/>
              <a:buChar char="v"/>
            </a:pPr>
            <a:r>
              <a:rPr lang="gu-IN" sz="1600" b="1" dirty="0" smtClean="0"/>
              <a:t>વૃદ્ધાશ્રમ </a:t>
            </a:r>
            <a:r>
              <a:rPr lang="he-IL" sz="1600" b="1" dirty="0" smtClean="0"/>
              <a:t>׃</a:t>
            </a:r>
            <a:r>
              <a:rPr lang="gu-IN" sz="1600" b="1" dirty="0" smtClean="0"/>
              <a:t>  હિરામણી જીવન સંધ્યા કુટીર, અમદાવાદ</a:t>
            </a:r>
          </a:p>
          <a:p>
            <a:pPr algn="just">
              <a:lnSpc>
                <a:spcPct val="150000"/>
              </a:lnSpc>
              <a:buNone/>
            </a:pPr>
            <a:r>
              <a:rPr lang="gu-IN" sz="1600" b="1" dirty="0" smtClean="0"/>
              <a:t>	</a:t>
            </a:r>
          </a:p>
          <a:p>
            <a:pPr marL="0" indent="0" algn="just">
              <a:lnSpc>
                <a:spcPct val="150000"/>
              </a:lnSpc>
              <a:buNone/>
            </a:pPr>
            <a:r>
              <a:rPr lang="gu-IN" sz="1600" b="1" dirty="0" smtClean="0"/>
              <a:t>		પ્રસ્તુત અભ્યાસના આ વૃદ્ધાશ્રમનું નામ હિરામણી જીવન સંધ્યા કુટીર વૃદ્ધાશ્રમ છે. જે અમદાવાદ શહેરના એસ. જી. હાઈવે</a:t>
            </a:r>
            <a:r>
              <a:rPr lang="en-US" sz="1600" b="1" dirty="0" smtClean="0"/>
              <a:t>,</a:t>
            </a:r>
            <a:r>
              <a:rPr lang="gu-IN" sz="1600" b="1" dirty="0" smtClean="0"/>
              <a:t> નિરમા ઈન્સ્ટીટ્યુટની સામેના વિસ્તારમાં આવેલો છે. જેના સ્થાપક શ્રી નરહરી અમીન છે. જેની સ્થાપના ઈ.સ. </a:t>
            </a:r>
            <a:r>
              <a:rPr lang="gu-IN" sz="1600" b="1" u="sng" dirty="0" smtClean="0"/>
              <a:t>2007</a:t>
            </a:r>
            <a:r>
              <a:rPr lang="gu-IN" sz="1600" b="1" dirty="0" smtClean="0"/>
              <a:t> માં થઈ છે. આ વૃદ્ધાશ્રમમાં 2 કર્મચારીઓ છે.</a:t>
            </a:r>
            <a:endParaRPr lang="en-US" sz="1600" b="1" dirty="0" smtClean="0"/>
          </a:p>
          <a:p>
            <a:pPr algn="just"/>
            <a:endParaRPr lang="en-US" sz="1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810000" cy="838200"/>
          </a:xfrm>
        </p:spPr>
        <p:txBody>
          <a:bodyPr/>
          <a:lstStyle/>
          <a:p>
            <a:r>
              <a:rPr lang="gu-IN" b="1" dirty="0" smtClean="0"/>
              <a:t>વૃદ્ધાશ્રમોનો પરિચય</a:t>
            </a:r>
            <a:endParaRPr lang="en-US" dirty="0"/>
          </a:p>
        </p:txBody>
      </p:sp>
      <p:sp>
        <p:nvSpPr>
          <p:cNvPr id="3" name="Content Placeholder 2"/>
          <p:cNvSpPr>
            <a:spLocks noGrp="1"/>
          </p:cNvSpPr>
          <p:nvPr>
            <p:ph idx="1"/>
          </p:nvPr>
        </p:nvSpPr>
        <p:spPr>
          <a:xfrm>
            <a:off x="685800" y="990600"/>
            <a:ext cx="7620000" cy="5486400"/>
          </a:xfrm>
        </p:spPr>
        <p:txBody>
          <a:bodyPr>
            <a:normAutofit fontScale="25000" lnSpcReduction="20000"/>
          </a:bodyPr>
          <a:lstStyle/>
          <a:p>
            <a:pPr marL="0" indent="0" algn="just">
              <a:lnSpc>
                <a:spcPct val="170000"/>
              </a:lnSpc>
              <a:buFont typeface="Wingdings" pitchFamily="2" charset="2"/>
              <a:buChar char="v"/>
            </a:pPr>
            <a:r>
              <a:rPr lang="gu-IN" sz="5600" b="1" dirty="0" smtClean="0"/>
              <a:t> વૃદ્ધાશ્રમ </a:t>
            </a:r>
            <a:r>
              <a:rPr lang="he-IL" sz="5600" b="1" dirty="0" smtClean="0"/>
              <a:t>׃</a:t>
            </a:r>
            <a:r>
              <a:rPr lang="gu-IN" sz="5600" b="1" dirty="0" smtClean="0"/>
              <a:t>  શ્રી ભારતીબાપુ આશ્રમ, અમદાવાદ</a:t>
            </a:r>
          </a:p>
          <a:p>
            <a:pPr marL="0" indent="0" algn="just">
              <a:lnSpc>
                <a:spcPct val="170000"/>
              </a:lnSpc>
              <a:buNone/>
            </a:pPr>
            <a:r>
              <a:rPr lang="gu-IN" sz="5600" b="1" dirty="0" smtClean="0"/>
              <a:t> 	પ્રસ્તુત અભ્યાસના આ વૃદ્ધાશ્રમનું નામ શ્રી ભારતી આશ્રમ સેવા ટ્રસ્ટ લાયન્સ વાનપ્રસ્થાશ્રમ છે. જે અમદાવાદ શહેરના સરખેજ વિસ્તારમાં રેલ્વે સ્ટેશન સામે આવેલો છે. જેના સ્થાપક શ્રી મહામંડલેશ્વરશ્રી વિશ્વંભર ભારતીબાપુ છે. જેની સ્થાપના ઈ.સ. 1992 માં થઈ છે. આ વૃદ્ધાશ્રમમાં 10 કર્મચારીઓ છે. </a:t>
            </a:r>
          </a:p>
          <a:p>
            <a:pPr marL="0" indent="0" algn="just">
              <a:lnSpc>
                <a:spcPct val="170000"/>
              </a:lnSpc>
              <a:buFont typeface="Wingdings" pitchFamily="2" charset="2"/>
              <a:buChar char="v"/>
            </a:pPr>
            <a:r>
              <a:rPr lang="gu-IN" sz="5600" b="1" dirty="0" smtClean="0"/>
              <a:t> વૃદ્ધાશ્રમ </a:t>
            </a:r>
            <a:r>
              <a:rPr lang="he-IL" sz="5600" b="1" dirty="0" smtClean="0"/>
              <a:t>׃</a:t>
            </a:r>
            <a:r>
              <a:rPr lang="gu-IN" sz="5600" b="1" dirty="0" smtClean="0"/>
              <a:t>  અવલ્લ ફાઉન્ડેશન, અમદાવાદ</a:t>
            </a:r>
            <a:endParaRPr lang="en-US" sz="5600" b="1" dirty="0" smtClean="0"/>
          </a:p>
          <a:p>
            <a:pPr marL="0" indent="0" algn="just">
              <a:lnSpc>
                <a:spcPct val="170000"/>
              </a:lnSpc>
              <a:buNone/>
            </a:pPr>
            <a:r>
              <a:rPr lang="gu-IN" sz="5600" b="1" dirty="0" smtClean="0"/>
              <a:t> 	પ્રસ્તુત અભ્યાસના આ વૃદ્ધાશ્રમનું નામ અવલ્લ ફાઉન્ડેશન સેકન્ડ ઈનિંગ્સ હોમ છે. જે અમદાવાદ શહેરના ઘાટલોડિયા વિસ્તારમાં આવેલો છે. જેના સ્થાપક શ્રી બીનલબેન પટેલ છે. જેની સ્થાપના ઈ.સ. 2013 માં કરવામાં આવેલ છે. આ વૃદ્ધાશ્રમમાં 5 કર્મચારીઓ છે. તથા બીજા કામોમાં વૃદ્ધો પોતે મદદરૂપ થતા હોય છે. </a:t>
            </a:r>
            <a:endParaRPr lang="en-US" sz="5600" b="1" dirty="0" smtClean="0"/>
          </a:p>
          <a:p>
            <a:pPr marL="0" indent="0" algn="just">
              <a:lnSpc>
                <a:spcPct val="170000"/>
              </a:lnSpc>
              <a:buFont typeface="Wingdings" pitchFamily="2" charset="2"/>
              <a:buChar char="v"/>
            </a:pPr>
            <a:r>
              <a:rPr lang="gu-IN" sz="5600" b="1" dirty="0" smtClean="0"/>
              <a:t> વૃદ્ધાશ્રમ </a:t>
            </a:r>
            <a:r>
              <a:rPr lang="he-IL" sz="5600" b="1" dirty="0" smtClean="0"/>
              <a:t>׃</a:t>
            </a:r>
            <a:r>
              <a:rPr lang="gu-IN" sz="5600" b="1" dirty="0" smtClean="0"/>
              <a:t>  વાનપ્રસ્થાન</a:t>
            </a:r>
            <a:r>
              <a:rPr lang="en-US" sz="5600" b="1" dirty="0" smtClean="0"/>
              <a:t>,</a:t>
            </a:r>
            <a:r>
              <a:rPr lang="gu-IN" sz="5600" b="1" dirty="0" smtClean="0"/>
              <a:t> અમદાવાદ</a:t>
            </a:r>
            <a:endParaRPr lang="en-US" sz="5600" b="1" dirty="0" smtClean="0"/>
          </a:p>
          <a:p>
            <a:pPr marL="0" indent="0" algn="just">
              <a:lnSpc>
                <a:spcPct val="170000"/>
              </a:lnSpc>
              <a:buNone/>
            </a:pPr>
            <a:r>
              <a:rPr lang="gu-IN" sz="5600" b="1" dirty="0" smtClean="0"/>
              <a:t> 	પ્રસ્તુત અભ્યાસના આ વૃદ્ધાશ્રમનું નામ શ્રી પ્રબોધ રાવળ મેમોરીયલ ટ્રસ્ટ સંચાલિત વાનપ્રસ્થાન વૃદ્ધાશ્રમ છે. જે અમદાવાદ શહેરના મોટેરા વિસ્તારમાં આવેલો છે. જે પ્રબોધ રાવળ મેમોરીયલ ટ્રસ્ટ સંચાલિત છે. જેના સ્થાપક શ્રી પ્રબોધભાઈ રાવળ છે. આ વૃદ્ધાશ્રમનું ઉદ્દઘાટન રાજસ્થાનના મુખ્યમંત્રી શ્રી અશોકભાઈ ગેહલોતના હસ્તે કરવામાં આવ્યું હતું. જેની સ્થાપના ઈ.સ. 2000 માં કરવામાં આવેલ છે. આ વૃદ્ધાશ્રમમાં 08 કર્મચારીઓ છે. જેમાં ડૉક્ટરનો પણ સમાવેશ કરવામાં આવ્યો છે. </a:t>
            </a:r>
            <a:endParaRPr lang="en-US" sz="5600" b="1" dirty="0" smtClean="0"/>
          </a:p>
          <a:p>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153400" cy="5410200"/>
          </a:xfrm>
        </p:spPr>
        <p:txBody>
          <a:bodyPr>
            <a:noAutofit/>
          </a:bodyPr>
          <a:lstStyle/>
          <a:p>
            <a:pPr marL="0" indent="0" algn="just">
              <a:lnSpc>
                <a:spcPct val="160000"/>
              </a:lnSpc>
              <a:buFont typeface="Wingdings" pitchFamily="2" charset="2"/>
              <a:buChar char="v"/>
            </a:pPr>
            <a:r>
              <a:rPr lang="gu-IN" sz="1400" b="1" dirty="0" smtClean="0"/>
              <a:t> વૃદ્ધાશ્રમ </a:t>
            </a:r>
            <a:r>
              <a:rPr lang="he-IL" sz="1400" b="1" dirty="0" smtClean="0"/>
              <a:t>׃</a:t>
            </a:r>
            <a:r>
              <a:rPr lang="gu-IN" sz="1400" b="1" dirty="0" smtClean="0"/>
              <a:t>  મણિબેન ત્રિભોવનદાસ માતૃગૃહ</a:t>
            </a:r>
            <a:r>
              <a:rPr lang="en-US" sz="1400" b="1" dirty="0" smtClean="0"/>
              <a:t>,</a:t>
            </a:r>
            <a:r>
              <a:rPr lang="gu-IN" sz="1400" b="1" dirty="0" smtClean="0"/>
              <a:t> અમદાવાદ</a:t>
            </a:r>
            <a:endParaRPr lang="en-US" sz="1400" b="1" dirty="0" smtClean="0"/>
          </a:p>
          <a:p>
            <a:pPr marL="0" indent="0" algn="just">
              <a:lnSpc>
                <a:spcPct val="160000"/>
              </a:lnSpc>
              <a:buNone/>
            </a:pPr>
            <a:r>
              <a:rPr lang="gu-IN" sz="1400" b="1" dirty="0" smtClean="0"/>
              <a:t>પ્રસ્તુત અભ્યાસના આ વૃદ્ધાશ્રમનું નામ મણિબેન ત્રિભોવનદાસ માતૃગૃહ વૃદ્ધાશ્રમ છે. જે અમદાવાદ શહેરના પાલડી વિસ્તારમાં આવેલો છે. જેની સ્થાપના વર્ષ 1970માં કરવામાં આવી હતી. જેના સ્થાપક તરીકે શ્રી પુષ્પાબહેન મહેતા છે. આ વૃદ્ધાશ્રમમાં દાન પણ આવતું  હોય છે. આ વૃદ્ધાશ્રમને એક વૃદ્ધ દીઠ રૂા. 8000/- સરકારી ગ્રાન્ટ મળે છે. તેથી વૃદ્ધાશ્રમ સરકારી અનુદાન સંચાલિત છે.  </a:t>
            </a:r>
            <a:endParaRPr lang="en-US" sz="1400" b="1" dirty="0" smtClean="0"/>
          </a:p>
          <a:p>
            <a:pPr marL="0" indent="0" algn="just">
              <a:lnSpc>
                <a:spcPct val="160000"/>
              </a:lnSpc>
              <a:buFont typeface="Wingdings" pitchFamily="2" charset="2"/>
              <a:buChar char="v"/>
            </a:pPr>
            <a:r>
              <a:rPr lang="gu-IN" sz="1400" b="1" dirty="0" smtClean="0"/>
              <a:t> વૃદ્ધાશ્રમ </a:t>
            </a:r>
            <a:r>
              <a:rPr lang="he-IL" sz="1400" b="1" dirty="0" smtClean="0"/>
              <a:t>׃</a:t>
            </a:r>
            <a:r>
              <a:rPr lang="gu-IN" sz="1400" b="1" dirty="0" smtClean="0"/>
              <a:t>  જૈન આશ્રમ</a:t>
            </a:r>
            <a:r>
              <a:rPr lang="en-US" sz="1400" b="1" dirty="0" smtClean="0"/>
              <a:t>,</a:t>
            </a:r>
            <a:r>
              <a:rPr lang="gu-IN" sz="1400" b="1" dirty="0" smtClean="0"/>
              <a:t> અમદાવાદ</a:t>
            </a:r>
            <a:endParaRPr lang="en-US" sz="1400" b="1" dirty="0" smtClean="0"/>
          </a:p>
          <a:p>
            <a:pPr marL="0" indent="0" algn="just">
              <a:lnSpc>
                <a:spcPct val="160000"/>
              </a:lnSpc>
              <a:buNone/>
            </a:pPr>
            <a:r>
              <a:rPr lang="gu-IN" sz="1400" b="1" dirty="0" smtClean="0"/>
              <a:t>પ્રસ્તુત અભ્યાસના આ વૃદ્ધાશ્રમનું નામ જૈન આશ્રમ વૃદ્ધાશ્રમ છે. જે અમદાવાદ શહેરના વટવા વિસ્તારમાં આવેલો છે. જેની સ્થાપના વર્ષ 1953માં કરવામાં આવી હતી. જેના સ્થાપક તરીકે શ્રી અરવિંદસાગરજી મહારાજ સાહેબ છે. આ વૃદ્ધાશ્રમમાં દાન પણ આવતું  હોય છે. તેથી વૃદ્ધાશ્રમનું સંચાલન દાનના આધારે કરવામાં આવે છે. </a:t>
            </a:r>
            <a:endParaRPr lang="en-US" sz="1400" b="1" dirty="0" smtClean="0"/>
          </a:p>
          <a:p>
            <a:pPr marL="0" indent="0" algn="just">
              <a:lnSpc>
                <a:spcPct val="160000"/>
              </a:lnSpc>
              <a:buFont typeface="Wingdings" pitchFamily="2" charset="2"/>
              <a:buChar char="v"/>
            </a:pPr>
            <a:r>
              <a:rPr lang="gu-IN" sz="1400" b="1" dirty="0" smtClean="0"/>
              <a:t> વૃદ્ધાશ્રમ </a:t>
            </a:r>
            <a:r>
              <a:rPr lang="he-IL" sz="1400" b="1" dirty="0" smtClean="0"/>
              <a:t>׃</a:t>
            </a:r>
            <a:r>
              <a:rPr lang="gu-IN" sz="1400" b="1" dirty="0" smtClean="0"/>
              <a:t>  વાન પ્રસ્થાશ્રમ</a:t>
            </a:r>
            <a:r>
              <a:rPr lang="en-US" sz="1400" b="1" dirty="0" smtClean="0"/>
              <a:t>,</a:t>
            </a:r>
            <a:r>
              <a:rPr lang="gu-IN" sz="1400" b="1" dirty="0" smtClean="0"/>
              <a:t> કૃષ્ણધામ</a:t>
            </a:r>
            <a:r>
              <a:rPr lang="en-US" sz="1400" b="1" dirty="0" smtClean="0"/>
              <a:t>,</a:t>
            </a:r>
            <a:r>
              <a:rPr lang="gu-IN" sz="1400" b="1" dirty="0" smtClean="0"/>
              <a:t> અમદાવાદ</a:t>
            </a:r>
            <a:endParaRPr lang="en-US" sz="1400" b="1" dirty="0" smtClean="0"/>
          </a:p>
          <a:p>
            <a:pPr marL="0" indent="0" algn="just">
              <a:lnSpc>
                <a:spcPct val="160000"/>
              </a:lnSpc>
              <a:buNone/>
            </a:pPr>
            <a:r>
              <a:rPr lang="gu-IN" sz="1400" b="1" dirty="0" smtClean="0"/>
              <a:t>	પ્રસ્તુત અભ્યાસના આ વૃદ્ધાશ્રમનું નામ પૂજ્યશ્રી વિજયશંકર મહારાજકિર્તનાચાર્ય વાન પ્રસ્થાશ્રમ</a:t>
            </a:r>
            <a:r>
              <a:rPr lang="en-US" sz="1400" b="1" dirty="0" smtClean="0"/>
              <a:t>,</a:t>
            </a:r>
            <a:r>
              <a:rPr lang="gu-IN" sz="1400" b="1" dirty="0" smtClean="0"/>
              <a:t> કૃષ્ણધામ વૃદ્ધાશ્રમ છે. જે અમદાવાદ શહેરના સોલા વિસ્તારમાં આવેલો છે. જેની સ્થાપના વર્ષ 2014માં કરવામાં આવી હતી. જેના સ્થાપક તરીકે પૂજ્યશ્રી વિજય શંકર મહારાજકિર્તનાચાર્ય મહારાજ તથા કૃષ્ણશંકર શાસ્ત્રી છે. આ વૃદ્ધાશ્રમમાં દાન પણ આવતું  હોય છે. આ વૃદ્ધાશ્રમમાં આવતા વૃદ્ધો પાસેથી નોમીનલ (ઓછામાં ઓછી) ફી લેવામાં આવે છે.</a:t>
            </a:r>
            <a:endParaRPr lang="en-US" sz="1400" b="1" dirty="0"/>
          </a:p>
        </p:txBody>
      </p:sp>
      <p:sp>
        <p:nvSpPr>
          <p:cNvPr id="4" name="Title 1"/>
          <p:cNvSpPr>
            <a:spLocks noGrp="1"/>
          </p:cNvSpPr>
          <p:nvPr>
            <p:ph type="title"/>
          </p:nvPr>
        </p:nvSpPr>
        <p:spPr>
          <a:xfrm>
            <a:off x="304800" y="304800"/>
            <a:ext cx="3810000" cy="838200"/>
          </a:xfrm>
        </p:spPr>
        <p:txBody>
          <a:bodyPr/>
          <a:lstStyle/>
          <a:p>
            <a:r>
              <a:rPr lang="gu-IN" b="1" dirty="0" smtClean="0"/>
              <a:t>વૃદ્ધાશ્રમોનો પરિચય</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7772400" cy="4313238"/>
          </a:xfrm>
        </p:spPr>
        <p:txBody>
          <a:bodyPr>
            <a:normAutofit/>
          </a:bodyPr>
          <a:lstStyle/>
          <a:p>
            <a:pPr marL="0" indent="0" algn="just">
              <a:lnSpc>
                <a:spcPct val="150000"/>
              </a:lnSpc>
              <a:buFont typeface="Wingdings" pitchFamily="2" charset="2"/>
              <a:buChar char="v"/>
            </a:pPr>
            <a:r>
              <a:rPr lang="gu-IN" sz="1600" b="1" dirty="0" smtClean="0"/>
              <a:t> વૃદ્ધાશ્રમ </a:t>
            </a:r>
            <a:r>
              <a:rPr lang="he-IL" sz="1600" b="1" dirty="0" smtClean="0"/>
              <a:t>׃</a:t>
            </a:r>
            <a:r>
              <a:rPr lang="gu-IN" sz="1600" b="1" dirty="0" smtClean="0"/>
              <a:t>  વાન પ્રસ્થાશ્રમ આશ્રમ</a:t>
            </a:r>
            <a:r>
              <a:rPr lang="en-US" sz="1600" b="1" dirty="0" smtClean="0"/>
              <a:t>,</a:t>
            </a:r>
            <a:r>
              <a:rPr lang="gu-IN" sz="1600" b="1" dirty="0" smtClean="0"/>
              <a:t> અમદાવાદ	</a:t>
            </a:r>
          </a:p>
          <a:p>
            <a:pPr marL="0" indent="0" algn="just">
              <a:lnSpc>
                <a:spcPct val="150000"/>
              </a:lnSpc>
              <a:buNone/>
            </a:pPr>
            <a:r>
              <a:rPr lang="gu-IN" sz="1600" b="1" dirty="0" smtClean="0"/>
              <a:t>		પ્રસ્તુત અભ્યાસના આ વૃદ્ધાશ્રમનું નામ વાન પ્રસ્થાશ્રમ જીવન સંધ્યા વૃદ્ધાશ્રમ છે. જે અમદાવાદ શહેરના નારણપુરા વિસ્તારમાં આવેલ અંકુર ચાર રસ્તા પાસે આવેલો છે. જેની સ્થાપના વર્ષ 1978માં કરવામાં આવી હતી. આ વૃદ્ધાશ્રમ સરકારી અનુદાન મેળવે છે. અને દાન પણ આવતું હોય છે. આ વૃદ્ધાશ્રમમાં આવતા વૃદ્ધો પાસેથી નોમીનલ (ઓછામાં ઓછી) ફી લેવામાં આવે છે. </a:t>
            </a:r>
            <a:endParaRPr lang="en-US" sz="1600" b="1" dirty="0" smtClean="0"/>
          </a:p>
          <a:p>
            <a:pPr marL="0" indent="0" algn="just">
              <a:lnSpc>
                <a:spcPct val="150000"/>
              </a:lnSpc>
              <a:buFont typeface="Wingdings" pitchFamily="2" charset="2"/>
              <a:buChar char="v"/>
            </a:pPr>
            <a:r>
              <a:rPr lang="gu-IN" sz="1600" b="1" dirty="0" smtClean="0"/>
              <a:t> વૃદ્ધાશ્રમ </a:t>
            </a:r>
            <a:r>
              <a:rPr lang="he-IL" sz="1600" b="1" dirty="0" smtClean="0"/>
              <a:t>׃</a:t>
            </a:r>
            <a:r>
              <a:rPr lang="gu-IN" sz="1600" b="1" dirty="0" smtClean="0"/>
              <a:t>  જીવન સંધ્યા આશ્રમ</a:t>
            </a:r>
            <a:r>
              <a:rPr lang="en-US" sz="1600" b="1" dirty="0" smtClean="0"/>
              <a:t>,</a:t>
            </a:r>
            <a:r>
              <a:rPr lang="gu-IN" sz="1600" b="1" dirty="0" smtClean="0"/>
              <a:t> અમદાવાદ</a:t>
            </a:r>
            <a:endParaRPr lang="en-US" sz="1600" dirty="0" smtClean="0"/>
          </a:p>
          <a:p>
            <a:pPr marL="0" indent="0" algn="just">
              <a:lnSpc>
                <a:spcPct val="150000"/>
              </a:lnSpc>
              <a:buNone/>
            </a:pPr>
            <a:r>
              <a:rPr lang="gu-IN" sz="1600" b="1" dirty="0" smtClean="0"/>
              <a:t>		પ્રસ્તુત અભ્યાસના આ વૃદ્ધાશ્રમનું નામ શ્રી મુમ્માદેવી ચેરીટેબલ ટ્રસ્ટ જીવન સંધ્યા વૃદ્ધાશ્રમ છે. જે અમદાવાદ શહેરના સોલા વિસ્તારમાં આવેલ સોલા ભાગવત પાસે આવેલો છે. આ વૃદ્ધાશ્રમનું સંચાલન શ્રીમુમ્માદેવી ચેરીટેબલ ટ્રસ્ટ દ્વારા કરવામાં આવે છે. જેની સ્થાપના વર્ષ 1991માં કરવામાં આવી હતી. </a:t>
            </a:r>
            <a:endParaRPr lang="en-US" sz="1600" b="1" dirty="0"/>
          </a:p>
        </p:txBody>
      </p:sp>
      <p:sp>
        <p:nvSpPr>
          <p:cNvPr id="4" name="Title 1"/>
          <p:cNvSpPr>
            <a:spLocks noGrp="1"/>
          </p:cNvSpPr>
          <p:nvPr>
            <p:ph type="title"/>
          </p:nvPr>
        </p:nvSpPr>
        <p:spPr>
          <a:xfrm>
            <a:off x="304800" y="457200"/>
            <a:ext cx="3429000" cy="609600"/>
          </a:xfrm>
        </p:spPr>
        <p:txBody>
          <a:bodyPr>
            <a:normAutofit fontScale="90000"/>
          </a:bodyPr>
          <a:lstStyle/>
          <a:p>
            <a:r>
              <a:rPr lang="gu-IN" b="1" dirty="0" smtClean="0"/>
              <a:t>વૃદ્ધાશ્રમોનો પરિચય</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37"/>
            <a:ext cx="8077200" cy="5287963"/>
          </a:xfrm>
        </p:spPr>
        <p:txBody>
          <a:bodyPr>
            <a:normAutofit fontScale="47500" lnSpcReduction="20000"/>
          </a:bodyPr>
          <a:lstStyle/>
          <a:p>
            <a:pPr marL="0" indent="0" algn="just">
              <a:lnSpc>
                <a:spcPct val="170000"/>
              </a:lnSpc>
              <a:buFont typeface="Wingdings" pitchFamily="2" charset="2"/>
              <a:buChar char="Ø"/>
            </a:pPr>
            <a:r>
              <a:rPr lang="gu-IN" dirty="0" smtClean="0"/>
              <a:t>  </a:t>
            </a:r>
            <a:r>
              <a:rPr lang="gu-IN" sz="3400" b="1" dirty="0" smtClean="0"/>
              <a:t>ભારતમાં જુદીજુદી સામાજિક સંસ્થાઓ અને સેવાભાવી વ્યકિતઓ દ્વારા જુદાજુદા પ્રકારના વૃદ્ધાશ્રમો ચલાવવામાં આવે છે</a:t>
            </a:r>
            <a:r>
              <a:rPr lang="en-US" sz="3400" b="1" dirty="0" smtClean="0"/>
              <a:t>. </a:t>
            </a:r>
            <a:r>
              <a:rPr lang="gu-IN" sz="3400" b="1" dirty="0" smtClean="0"/>
              <a:t>આ વૃદ્ધાશ્રમોમાં વૃદ્ધોને રહેવાની</a:t>
            </a:r>
            <a:r>
              <a:rPr lang="en-US" sz="3400" b="1" dirty="0" smtClean="0"/>
              <a:t>, </a:t>
            </a:r>
            <a:r>
              <a:rPr lang="gu-IN" sz="3400" b="1" dirty="0" smtClean="0"/>
              <a:t>જમવાની અને આરોગ્યની બધા જ પ્રકારની સગવડ પુરી પાડવામાં આવે છે</a:t>
            </a:r>
            <a:r>
              <a:rPr lang="en-US" sz="3400" b="1" dirty="0" smtClean="0"/>
              <a:t>. </a:t>
            </a:r>
            <a:r>
              <a:rPr lang="gu-IN" sz="3400" b="1" dirty="0" smtClean="0"/>
              <a:t>તેમનું નિયમિત મેડીકલ ચેકઅપ કરવામાં આવે છે</a:t>
            </a:r>
            <a:r>
              <a:rPr lang="en-US" sz="3400" b="1" dirty="0" smtClean="0"/>
              <a:t>. </a:t>
            </a:r>
            <a:r>
              <a:rPr lang="gu-IN" sz="3400" b="1" dirty="0" smtClean="0"/>
              <a:t>તેમજ દવાઓ અને મોટી સર્જરી એટલે કે ઓપરેશન પણ આ સેવાભાવી સંસ્થાઓ દ્વારા કરવામાં આવે છે</a:t>
            </a:r>
            <a:r>
              <a:rPr lang="en-US" sz="3400" b="1" dirty="0" smtClean="0"/>
              <a:t>. </a:t>
            </a:r>
            <a:r>
              <a:rPr lang="gu-IN" sz="3400" b="1" dirty="0" smtClean="0"/>
              <a:t>ભારતમાં કેટલાક વૃદ્ધાશ્રમો એવા છે કે જેને ચલાવવા માટે ખર્ચ સરકાર તરફથી પણ આપવામાં આવે છે</a:t>
            </a:r>
            <a:r>
              <a:rPr lang="en-US" sz="3400" b="1" dirty="0" smtClean="0"/>
              <a:t>. </a:t>
            </a:r>
            <a:r>
              <a:rPr lang="gu-IN" sz="3400" b="1" dirty="0" smtClean="0"/>
              <a:t>અને કેટલાક વૃદ્ધાશ્રમો એવા છે કે જેનો નિભાવ ટ્રસ્ટો દ્વારા કરવામાં આવે છે</a:t>
            </a:r>
            <a:r>
              <a:rPr lang="en-US" sz="3400" b="1" dirty="0" smtClean="0"/>
              <a:t>. </a:t>
            </a:r>
            <a:r>
              <a:rPr lang="gu-IN" sz="3400" b="1" dirty="0" smtClean="0"/>
              <a:t>જેનું ખર્ચ ટ્રસ્ટ ઉપાડી લે છે</a:t>
            </a:r>
            <a:r>
              <a:rPr lang="en-US" sz="3400" b="1" dirty="0" smtClean="0"/>
              <a:t>. </a:t>
            </a:r>
            <a:r>
              <a:rPr lang="gu-IN" sz="3400" b="1" dirty="0" smtClean="0"/>
              <a:t>અને સેવા કરવામાં આવે છે</a:t>
            </a:r>
            <a:r>
              <a:rPr lang="en-US" sz="3400" b="1" dirty="0" smtClean="0"/>
              <a:t>.</a:t>
            </a:r>
            <a:endParaRPr lang="gu-IN" sz="3400" b="1" dirty="0" smtClean="0"/>
          </a:p>
          <a:p>
            <a:pPr marL="0" indent="0" algn="just">
              <a:lnSpc>
                <a:spcPct val="170000"/>
              </a:lnSpc>
              <a:buNone/>
            </a:pPr>
            <a:endParaRPr lang="en-US" sz="3400" b="1" dirty="0" smtClean="0"/>
          </a:p>
          <a:p>
            <a:pPr marL="0" indent="0" algn="just">
              <a:lnSpc>
                <a:spcPct val="170000"/>
              </a:lnSpc>
              <a:buFont typeface="Wingdings" pitchFamily="2" charset="2"/>
              <a:buChar char="Ø"/>
            </a:pPr>
            <a:r>
              <a:rPr lang="gu-IN" sz="3400" b="1" dirty="0" smtClean="0"/>
              <a:t>  </a:t>
            </a:r>
            <a:r>
              <a:rPr lang="hi-IN" sz="3400" b="1" dirty="0" smtClean="0"/>
              <a:t>ભારતમાં વૃદ્ધો માટે સ્વૈચ્છિક સંસ્થાઓ કાર્ય કરે છે</a:t>
            </a:r>
            <a:r>
              <a:rPr lang="en-US" sz="3400" b="1" dirty="0" smtClean="0"/>
              <a:t>. </a:t>
            </a:r>
            <a:r>
              <a:rPr lang="hi-IN" sz="3400" b="1" dirty="0" smtClean="0"/>
              <a:t>જે ઘણે ભાગે દાન </a:t>
            </a:r>
            <a:r>
              <a:rPr lang="gu-IN" sz="3400" b="1" dirty="0" smtClean="0"/>
              <a:t>કે </a:t>
            </a:r>
            <a:r>
              <a:rPr lang="hi-IN" sz="3400" b="1" dirty="0" smtClean="0"/>
              <a:t>સરકારી અનુદાનથી ચાલતી હોય છે</a:t>
            </a:r>
            <a:r>
              <a:rPr lang="en-US" sz="3400" b="1" dirty="0" smtClean="0"/>
              <a:t>. </a:t>
            </a:r>
            <a:r>
              <a:rPr lang="hi-IN" sz="3400" b="1" dirty="0" smtClean="0"/>
              <a:t>ઘણી વ્યકિતઓ મૃત વડીલોના આત્માની શાંતિ માટે અથવા પોતે દાન કરી પુણ્ય પ્રાપ્ત કરે છે અને કીર્તિ મળે તે હેતુથી દાન આપે છે</a:t>
            </a:r>
            <a:r>
              <a:rPr lang="en-US" sz="3400" b="1" dirty="0" smtClean="0"/>
              <a:t>. </a:t>
            </a:r>
            <a:r>
              <a:rPr lang="hi-IN" sz="3400" b="1" dirty="0" smtClean="0"/>
              <a:t>જેમાં પ્રતિષ્ઠા મેળવવાની હોય છે</a:t>
            </a:r>
            <a:r>
              <a:rPr lang="en-US" sz="3400" b="1" dirty="0" smtClean="0"/>
              <a:t>. </a:t>
            </a:r>
            <a:r>
              <a:rPr lang="hi-IN" sz="3400" b="1" dirty="0" smtClean="0"/>
              <a:t>દાન આપ્યા બાદ કેટલા પૈસા કેવી રીતે અને કયાં વાપરવામાં આવે છે તેનો ખ્યાલ રાખવામાં આવતો નથી</a:t>
            </a:r>
            <a:r>
              <a:rPr lang="en-US" sz="3400" b="1" dirty="0" smtClean="0"/>
              <a:t>.</a:t>
            </a:r>
            <a:r>
              <a:rPr lang="gu-IN" sz="3400" b="1" dirty="0" smtClean="0"/>
              <a:t>. </a:t>
            </a:r>
            <a:endParaRPr lang="en-US" sz="3400" b="1" dirty="0"/>
          </a:p>
        </p:txBody>
      </p:sp>
      <p:sp>
        <p:nvSpPr>
          <p:cNvPr id="4" name="Title 1"/>
          <p:cNvSpPr>
            <a:spLocks noGrp="1"/>
          </p:cNvSpPr>
          <p:nvPr>
            <p:ph type="title"/>
          </p:nvPr>
        </p:nvSpPr>
        <p:spPr>
          <a:xfrm>
            <a:off x="304800" y="457200"/>
            <a:ext cx="6400800" cy="533400"/>
          </a:xfrm>
        </p:spPr>
        <p:txBody>
          <a:bodyPr>
            <a:normAutofit fontScale="90000"/>
          </a:bodyPr>
          <a:lstStyle/>
          <a:p>
            <a:r>
              <a:rPr lang="gu-IN" b="1" dirty="0" smtClean="0"/>
              <a:t>વૃદ્ધાશ્રમોમાં વડીલોને મળતી સગવડ</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5237"/>
            <a:ext cx="8001000" cy="4830763"/>
          </a:xfrm>
        </p:spPr>
        <p:txBody>
          <a:bodyPr>
            <a:noAutofit/>
          </a:bodyPr>
          <a:lstStyle/>
          <a:p>
            <a:pPr marL="0" indent="0" algn="just">
              <a:lnSpc>
                <a:spcPct val="170000"/>
              </a:lnSpc>
              <a:buFont typeface="Wingdings" pitchFamily="2" charset="2"/>
              <a:buChar char="Ø"/>
            </a:pPr>
            <a:r>
              <a:rPr lang="gu-IN" sz="1600" b="1" dirty="0" smtClean="0"/>
              <a:t> ભારતમાં કેટલાક સ્થળોએ વૃદ્ધાલયો શરૂ કરવામાં આવ્યા છે</a:t>
            </a:r>
            <a:r>
              <a:rPr lang="en-US" sz="1600" b="1" dirty="0" smtClean="0"/>
              <a:t>. </a:t>
            </a:r>
            <a:r>
              <a:rPr lang="gu-IN" sz="1600" b="1" dirty="0" smtClean="0"/>
              <a:t>જયાં વૃદ્ધોને રહેવા</a:t>
            </a:r>
            <a:r>
              <a:rPr lang="en-US" sz="1600" b="1" dirty="0" smtClean="0"/>
              <a:t>, </a:t>
            </a:r>
            <a:r>
              <a:rPr lang="gu-IN" sz="1600" b="1" dirty="0" smtClean="0"/>
              <a:t>જમવા અને ચિકિત્સાની સેવાઓ આપવામાં આવે છે</a:t>
            </a:r>
            <a:r>
              <a:rPr lang="en-US" sz="1600" b="1" dirty="0" smtClean="0"/>
              <a:t>. </a:t>
            </a:r>
            <a:r>
              <a:rPr lang="gu-IN" sz="1600" b="1" dirty="0" smtClean="0"/>
              <a:t>જે અપુરતી અને અયોગ્ય હોય છે</a:t>
            </a:r>
            <a:r>
              <a:rPr lang="en-US" sz="1600" b="1" dirty="0" smtClean="0"/>
              <a:t>. </a:t>
            </a:r>
            <a:r>
              <a:rPr lang="gu-IN" sz="1600" b="1" dirty="0" smtClean="0"/>
              <a:t>જરૂરી ભૌતિક સુવિધાઓનો અભાવ હોય છે</a:t>
            </a:r>
            <a:r>
              <a:rPr lang="en-US" sz="1600" b="1" dirty="0" smtClean="0"/>
              <a:t>. </a:t>
            </a:r>
            <a:r>
              <a:rPr lang="gu-IN" sz="1600" b="1" dirty="0" smtClean="0"/>
              <a:t>નાણાંકીય ભંડોળ મેળવવામાં પણ અનેક મુશ્કેલીઓનો સામનો કરવો પડે છે</a:t>
            </a:r>
            <a:r>
              <a:rPr lang="en-US" sz="1600" b="1" dirty="0" smtClean="0"/>
              <a:t>.	</a:t>
            </a:r>
          </a:p>
          <a:p>
            <a:pPr marL="0" indent="0" algn="just">
              <a:lnSpc>
                <a:spcPct val="170000"/>
              </a:lnSpc>
              <a:buNone/>
            </a:pPr>
            <a:endParaRPr lang="gu-IN" sz="1600" b="1" dirty="0" smtClean="0"/>
          </a:p>
          <a:p>
            <a:pPr marL="0" indent="0" algn="just">
              <a:lnSpc>
                <a:spcPct val="170000"/>
              </a:lnSpc>
              <a:buFont typeface="Wingdings" pitchFamily="2" charset="2"/>
              <a:buChar char="Ø"/>
            </a:pPr>
            <a:r>
              <a:rPr lang="gu-IN" sz="1600" b="1" dirty="0" smtClean="0"/>
              <a:t> </a:t>
            </a:r>
            <a:r>
              <a:rPr lang="hi-IN" sz="1600" b="1" dirty="0" smtClean="0"/>
              <a:t>સમાજના દરેક વર્ગનું કલ્યાણ ફરજનો ભાગ છે</a:t>
            </a:r>
            <a:r>
              <a:rPr lang="en-US" sz="1600" b="1" dirty="0" smtClean="0"/>
              <a:t>. </a:t>
            </a:r>
            <a:r>
              <a:rPr lang="hi-IN" sz="1600" b="1" dirty="0" smtClean="0"/>
              <a:t>ભારતના બંધારણમાં પણ વૃદ્ધાવસ્થા માટે રાજયને તેની આર્થિક મર્યાદામં રહીને કાર્ય કરવા માટેની વ્યવસ્થા ઉભી કરવાની ભલામણ કરવામાં આવી છે</a:t>
            </a:r>
            <a:r>
              <a:rPr lang="en-US" sz="1600" b="1" dirty="0" smtClean="0"/>
              <a:t>. </a:t>
            </a:r>
            <a:r>
              <a:rPr lang="hi-IN" sz="1600" b="1" dirty="0" smtClean="0"/>
              <a:t>ભારતમાં વૃદ્ધોના પ્રશ્નોને લઈને કેટલીક સ્વૈચ્છિક સંસ્થાઓ કામ કરે છે</a:t>
            </a:r>
            <a:r>
              <a:rPr lang="en-US" sz="1600" b="1" dirty="0" smtClean="0"/>
              <a:t>. </a:t>
            </a:r>
            <a:r>
              <a:rPr lang="hi-IN" sz="1600" b="1" dirty="0" smtClean="0"/>
              <a:t>સમાજ સુરક્ષા વિભાગ તરફથી વૃદ્ધાશ્રમો ચલાવવામાં આવે છે</a:t>
            </a:r>
            <a:r>
              <a:rPr lang="en-US" sz="1600" b="1" dirty="0" smtClean="0"/>
              <a:t>. </a:t>
            </a:r>
            <a:r>
              <a:rPr lang="hi-IN" sz="1600" b="1" dirty="0" smtClean="0"/>
              <a:t>આ સિવાય અશકતાશ્રમો ચલાવવામાં આવે છે</a:t>
            </a:r>
            <a:r>
              <a:rPr lang="en-US" sz="1600" b="1" dirty="0" smtClean="0"/>
              <a:t>. </a:t>
            </a:r>
            <a:r>
              <a:rPr lang="hi-IN" sz="1600" b="1" dirty="0" smtClean="0"/>
              <a:t>આવા વૃદ્ધાશ્રમો સ્વૈચ્છિક સંગઠનો સરકારના અનુદાન સાથે અથવા સરકારના અનુદાન વગર ચાલતા હોય છે</a:t>
            </a:r>
            <a:r>
              <a:rPr lang="en-US" sz="1600" b="1" dirty="0" smtClean="0"/>
              <a:t>. </a:t>
            </a:r>
            <a:r>
              <a:rPr lang="hi-IN" sz="1600" b="1" dirty="0" smtClean="0"/>
              <a:t>દેશમાં આવા અનેક વૃદ્ધાશ્રમો ચાલે છે</a:t>
            </a:r>
            <a:r>
              <a:rPr lang="en-US" sz="1600" b="1" dirty="0" smtClean="0"/>
              <a:t>.</a:t>
            </a:r>
            <a:endParaRPr lang="en-US" sz="1600" b="1" dirty="0"/>
          </a:p>
        </p:txBody>
      </p:sp>
      <p:sp>
        <p:nvSpPr>
          <p:cNvPr id="4" name="Rectangle 3"/>
          <p:cNvSpPr/>
          <p:nvPr/>
        </p:nvSpPr>
        <p:spPr>
          <a:xfrm>
            <a:off x="685800" y="609600"/>
            <a:ext cx="6133410" cy="584775"/>
          </a:xfrm>
          <a:prstGeom prst="rect">
            <a:avLst/>
          </a:prstGeom>
        </p:spPr>
        <p:txBody>
          <a:bodyPr wrap="none">
            <a:spAutoFit/>
          </a:bodyPr>
          <a:lstStyle/>
          <a:p>
            <a:r>
              <a:rPr lang="gu-IN" sz="3200" b="1" dirty="0" smtClean="0"/>
              <a:t>વૃદ્ધાશ્રમોમાં વડીલોને મળતી સગવડ</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gu-IN" b="1" dirty="0" smtClean="0"/>
              <a:t>ઉત્તરદાતાઓની સામાન્ય અને કૌટુંબિક માહિતી </a:t>
            </a:r>
            <a:endParaRPr lang="en-US" dirty="0"/>
          </a:p>
        </p:txBody>
      </p:sp>
      <p:sp>
        <p:nvSpPr>
          <p:cNvPr id="3" name="Content Placeholder 2"/>
          <p:cNvSpPr>
            <a:spLocks noGrp="1"/>
          </p:cNvSpPr>
          <p:nvPr>
            <p:ph idx="1"/>
          </p:nvPr>
        </p:nvSpPr>
        <p:spPr>
          <a:xfrm>
            <a:off x="457200" y="990600"/>
            <a:ext cx="8382000" cy="3429000"/>
          </a:xfrm>
        </p:spPr>
        <p:txBody>
          <a:bodyPr>
            <a:noAutofit/>
          </a:bodyPr>
          <a:lstStyle/>
          <a:p>
            <a:pPr marL="0" indent="0" algn="just">
              <a:lnSpc>
                <a:spcPct val="250000"/>
              </a:lnSpc>
              <a:buFont typeface="Wingdings" pitchFamily="2" charset="2"/>
              <a:buChar char="Ø"/>
            </a:pPr>
            <a:r>
              <a:rPr lang="gu-IN" sz="1400" b="1" dirty="0" smtClean="0"/>
              <a:t> કુલ 210 ઉત્તરદાતાઓ પૈકી 138 એટલે કે 65.71 ટકા ઉત્તરદાતાઓ પુરુષ છે. જયારે 34.29 ટકા એટલે કે 72 ઉત્તરદાતાઓ સ્ત્રી જાતિના જોવા મળે છે.   </a:t>
            </a:r>
          </a:p>
          <a:p>
            <a:pPr marL="0" indent="0" algn="just">
              <a:lnSpc>
                <a:spcPct val="250000"/>
              </a:lnSpc>
              <a:buFont typeface="Wingdings" pitchFamily="2" charset="2"/>
              <a:buChar char="Ø"/>
            </a:pPr>
            <a:r>
              <a:rPr lang="gu-IN" sz="1400" b="1" dirty="0" smtClean="0"/>
              <a:t> આમ, એકંદરે જોતા કહી શકાય કે સ્ત્રી ઉત્તરદાતાઓની સરખામણીમાં પુરુષો  ઉત્તરદાતાઓની સંખ્યા લગભગ 30 ટકા વધુ છે. </a:t>
            </a:r>
            <a:endParaRPr lang="en-US" sz="1400" b="1" dirty="0" smtClean="0"/>
          </a:p>
          <a:p>
            <a:pPr marL="0" lvl="0" indent="0" algn="just">
              <a:lnSpc>
                <a:spcPct val="250000"/>
              </a:lnSpc>
              <a:buFont typeface="Wingdings" pitchFamily="2" charset="2"/>
              <a:buChar char="Ø"/>
            </a:pPr>
            <a:r>
              <a:rPr lang="gu-IN" sz="1400" b="1" dirty="0" smtClean="0"/>
              <a:t> 61-70 વર્ષની વચ્ચે વય ધરાવતા ઉત્તરદાતાઓમાં પુરુષ 63 અને 20 સ્ત્રીઓ છે આમ ઉત્તરદાતાઓની સંખ્યા 83 છે અને કુલ ઉત્તરદાતામાં તેમની ટકાવરી 39.52 છે. 71-80 વર્ષના વય જુથમાં પુરુષ 51 અને 31 સ્ત્રીઓ જોવા મળે છે આમ, કુલ 82 ઉત્તરદાતાઓનો સમાવેશ થાય છે. જેમની કુલ ટકાવારી 39.05 છે. જ્યારે 81-90 વર્ષના વયજૂથમાં પુરુષ અને સ્ત્રીઓ અનુક્રમે 24 અને 21 જોવા મળે છે આમ કુલ 45 ઉત્તરદાતાઓનો સમાવેશ થાય છે જેનો કુલ ટકાવારીમાં 21.43 ટકા હિસ્સો છે. આમ, એકંદરે કુલ 210 ઉત્તરદાતાના પ્રમાણમાં 81-90 વર્ષની વયજુથ ધરાવતા ઉત્તરદાતાનું પ્રમાણે સૌથી ઓછું એટલે કે 45 (21.43 ટકા) છે.</a:t>
            </a:r>
            <a:endParaRPr lang="en-US" sz="1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828800" cy="457200"/>
          </a:xfrm>
        </p:spPr>
        <p:txBody>
          <a:bodyPr>
            <a:normAutofit fontScale="90000"/>
          </a:bodyPr>
          <a:lstStyle/>
          <a:p>
            <a:r>
              <a:rPr lang="gu-IN" b="1" dirty="0" smtClean="0"/>
              <a:t>પ્રસ્તાવના</a:t>
            </a:r>
            <a:endParaRPr lang="en-US" dirty="0"/>
          </a:p>
        </p:txBody>
      </p:sp>
      <p:sp>
        <p:nvSpPr>
          <p:cNvPr id="3" name="Content Placeholder 2"/>
          <p:cNvSpPr>
            <a:spLocks noGrp="1"/>
          </p:cNvSpPr>
          <p:nvPr>
            <p:ph idx="1"/>
          </p:nvPr>
        </p:nvSpPr>
        <p:spPr>
          <a:xfrm>
            <a:off x="457200" y="762000"/>
            <a:ext cx="8153400" cy="5943600"/>
          </a:xfrm>
        </p:spPr>
        <p:txBody>
          <a:bodyPr>
            <a:noAutofit/>
          </a:bodyPr>
          <a:lstStyle/>
          <a:p>
            <a:pPr marL="0" indent="0" algn="just">
              <a:lnSpc>
                <a:spcPct val="150000"/>
              </a:lnSpc>
              <a:buNone/>
            </a:pPr>
            <a:r>
              <a:rPr lang="en-US" sz="1200" b="1" dirty="0" smtClean="0"/>
              <a:t>		</a:t>
            </a:r>
          </a:p>
          <a:p>
            <a:pPr marL="0" indent="0" algn="just">
              <a:lnSpc>
                <a:spcPct val="150000"/>
              </a:lnSpc>
              <a:buNone/>
            </a:pPr>
            <a:r>
              <a:rPr lang="en-US" sz="1200" b="1" dirty="0" smtClean="0"/>
              <a:t>	</a:t>
            </a:r>
            <a:r>
              <a:rPr lang="gu-IN" sz="1600" b="1" dirty="0" smtClean="0"/>
              <a:t>વૃદ્ધત્વની સમસ્યાએ વર્તમાન સમયમાં એક મહત્વની સામાજિક સમસ્યા છે.  આ સમસ્યા દુનિયાના બધા જ દેશોમાં એક સાર્વત્રિક સમસ્યા તરીકે જોવા મળે છે. વિશ્વના બધા જ દેશોમાં આરોગ્ય વિકાસ અને સામાજિક, આર્થિક વિકાસના વિવિધ કાર્યક્રમોનો અમલ થઈ રહ્યો છે. તેથી વિશ્વ સ્તરે મૃત્યુદર ઘટતો ગયો છે. જેથી માનવીના સરેરાશ આયુષ્યમાં વધારો થયો છે. તેથી દુનિયાના બધા જ દેશોની વસ્તીમાં વૃદ્ધજનોની સંખ્યામાં ઉત્તરોત્તર વધારો થયેલ છે, જે ધીમે ધીમે વય રચનામાં અસમતુલા પેદા કરે છે.</a:t>
            </a:r>
            <a:r>
              <a:rPr lang="en-US" sz="1600" b="1" dirty="0" smtClean="0"/>
              <a:t> 	</a:t>
            </a:r>
          </a:p>
          <a:p>
            <a:pPr marL="0" indent="0" algn="just">
              <a:lnSpc>
                <a:spcPct val="150000"/>
              </a:lnSpc>
              <a:buNone/>
            </a:pPr>
            <a:r>
              <a:rPr lang="en-US" sz="1600" b="1" dirty="0" smtClean="0"/>
              <a:t>		</a:t>
            </a:r>
            <a:r>
              <a:rPr lang="gu-IN" sz="1600" b="1" dirty="0" smtClean="0"/>
              <a:t>વૃદ્ધત્વ એ અર્પિત દરજ્જો છે. આ અવસ્થામાં આવનારા દરેકે તેનો સ્વીકાર કરવો પડે છે. આ અવસ્થામાં કૌટુંબિક સમાયોજનની સમસ્યા ઊભી થાય છે. કુટુંબમાં તેમની સગવડ અને સારસંભાળનો પ્રશ્ન ઉપસ્થિત થવાનો સંભવ છે. વૃદ્ધાવસ્થામાં વ્યક્તિની શારીરિક, માનસિક શક્તિ નબળી પડતી હોય છે. આર્થિક રીતે કામ કરવા ઓછા શક્તિમાન તેમજ ઉંમર વધવાથી આરોગ્યના પ્રશ્નો જોવા મળે છે. વૃદ્ધો ક્યારેક એકલતા, હતાશા, લાચારી કે નિરાશા અનુભવતા હોય છે. આ સમસ્યાઓને કારણે સામાજિક અનુકૂલન સાધવાનો પ્રશ્ન ઊભો થાય છે. ભારતમાં વૃદ્ધોની સંખ્યાનું પ્રમાણ મોટું અને સતત વધતું જાય છે. તેમાં પણ બે પરસ્પર વિરોધી અભિગમ જોવા મળે છે. એક અભિગમ વૃદ્ધ વ્યક્તિ નકામી, બિનઉપયોગી, રૂઢિચુસ્ત, પરંપરાની સમર્થક, પરિવર્તનની વિરોધી, બિનઉત્પાદક, સંઘર્ષ અને અવરોધ ઊભો કરનારી છે.</a:t>
            </a:r>
            <a:r>
              <a:rPr lang="en-US" sz="1600" b="1" dirty="0" smtClean="0"/>
              <a:t> </a:t>
            </a:r>
          </a:p>
          <a:p>
            <a:pPr marL="0" indent="0" algn="just">
              <a:lnSpc>
                <a:spcPct val="150000"/>
              </a:lnSpc>
              <a:buNone/>
            </a:pPr>
            <a:r>
              <a:rPr lang="en-US" sz="1400" b="1"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b="1" dirty="0" smtClean="0"/>
              <a:t>ઉત્તરદાતાઓની સામાન્ય અને કૌટુંબિક માહિતી </a:t>
            </a:r>
            <a:endParaRPr lang="en-US" dirty="0"/>
          </a:p>
        </p:txBody>
      </p:sp>
      <p:sp>
        <p:nvSpPr>
          <p:cNvPr id="3" name="Content Placeholder 2"/>
          <p:cNvSpPr>
            <a:spLocks noGrp="1"/>
          </p:cNvSpPr>
          <p:nvPr>
            <p:ph idx="1"/>
          </p:nvPr>
        </p:nvSpPr>
        <p:spPr>
          <a:xfrm>
            <a:off x="304800" y="1554162"/>
            <a:ext cx="8686800" cy="4846637"/>
          </a:xfrm>
        </p:spPr>
        <p:txBody>
          <a:bodyPr>
            <a:noAutofit/>
          </a:bodyPr>
          <a:lstStyle/>
          <a:p>
            <a:pPr algn="just">
              <a:lnSpc>
                <a:spcPct val="220000"/>
              </a:lnSpc>
              <a:buFont typeface="Wingdings" pitchFamily="2" charset="2"/>
              <a:buChar char="Ø"/>
            </a:pPr>
            <a:r>
              <a:rPr lang="gu-IN" sz="1200" b="1" dirty="0" smtClean="0"/>
              <a:t>હૃદય રોગની બીમારી ધરાવતા ઉત્તરદાતાઓમાં પુરુષ 19 અને સ્ત્રી 08 છે જેની સંખ્યા કુલ 27 છે જે ટકાવારીની દ્રષ્ટિએ જોતા કુલ 12</a:t>
            </a:r>
            <a:r>
              <a:rPr lang="en-US" sz="1200" b="1" dirty="0" smtClean="0"/>
              <a:t>.</a:t>
            </a:r>
            <a:r>
              <a:rPr lang="gu-IN" sz="1200" b="1" dirty="0" smtClean="0"/>
              <a:t>86 છે. બ્લડ પ્રેસરથી પીડાતા ઉત્તરદાતાઓ 36 છે જેમાં પુરુષ 27 અને સ્ત્રી 09 છે. જે ટકાવારીની દ્રષ્ટિએ જોતા કુલ 17</a:t>
            </a:r>
            <a:r>
              <a:rPr lang="en-US" sz="1200" b="1" dirty="0" smtClean="0"/>
              <a:t>.</a:t>
            </a:r>
            <a:r>
              <a:rPr lang="gu-IN" sz="1200" b="1" dirty="0" smtClean="0"/>
              <a:t>14 છે. પ્રોસ્ટેટની બીમારી ધરાવતા પુરુષ ઉત્તરદાતાઓ 18 છે જે ટકાવારીની દ્રષ્ટિએ જોતા 8</a:t>
            </a:r>
            <a:r>
              <a:rPr lang="en-US" sz="1200" b="1" dirty="0" smtClean="0"/>
              <a:t>.</a:t>
            </a:r>
            <a:r>
              <a:rPr lang="gu-IN" sz="1200" b="1" dirty="0" smtClean="0"/>
              <a:t>57 છે. લકવાની બીમારીથી પીડાતા ઉત્તરદાતાઓમાં પુરુષ 12 અને સ્ત્રી 06 છે જેની કુલ સંખ્યા  18 છે જે ટકાવારીની દ્રષ્ટિએ જોતા 8.57 છે. 25 ઉત્તરદાતાઓ દમ (શ્વાસ)ની બીમારીથી પીડાતા જોવા મળે છે જેમાં પુરુષ 17 અને 08 સ્ત્રીઓ છે. જે ટકાવારીની દ્રષ્ટિએ જોતા કુલ 11</a:t>
            </a:r>
            <a:r>
              <a:rPr lang="en-US" sz="1200" b="1" dirty="0" smtClean="0"/>
              <a:t>.</a:t>
            </a:r>
            <a:r>
              <a:rPr lang="gu-IN" sz="1200" b="1" dirty="0" smtClean="0"/>
              <a:t>90 છે. 20 ઉત્તરદાતાઓ ડાયાબીટીસની બીમારી ધરાવે છે જેમાં 13 પુરુષ અને 07 સ્ત્રી છે. જે ટકાવારીની દ્રષ્ટિએ જોતા કુલ 9.52 છે. હ્રદય રોગ અને બ્લડ પ્રેસર બંને બીમારી હોય તેવા ઉત્તરદાતાઓમાં 10 પુરુષ અને 12 સ્ત્રી છે જેઓની કુલ સંખ્યા 22 છે જે ટકાવારીની દ્રષ્ટિએ જોતા કુલ 10</a:t>
            </a:r>
            <a:r>
              <a:rPr lang="en-US" sz="1200" b="1" dirty="0" smtClean="0"/>
              <a:t>.</a:t>
            </a:r>
            <a:r>
              <a:rPr lang="gu-IN" sz="1200" b="1" dirty="0" smtClean="0"/>
              <a:t>48 છે. બ્લડ પ્રેસર અને ડાયાબીટીસ બંને બીમારી ધરાવતા ઉત્તરદાતાઓમાં પુરુષ 11 અને સ્ત્રી 15 છે જેઓની કુલ સંખ્યા 26 છે જે ટકાવારીની દ્રષ્ટિએ જોતા કુલ 12</a:t>
            </a:r>
            <a:r>
              <a:rPr lang="en-US" sz="1200" b="1" dirty="0" smtClean="0"/>
              <a:t>.</a:t>
            </a:r>
            <a:r>
              <a:rPr lang="gu-IN" sz="1200" b="1" dirty="0" smtClean="0"/>
              <a:t>38 છે. જ્યારે દમ (શ્વાસ) અને ડાયાબીટીસ બંને બીમારી હોય તેવા પુરુષ 11 અને સ્ત્રી 07 છે જેઓની કુલ સંખ્યા 18 ઉત્તરદાતાઓ છે જેની કુલ ટકાવારી 8</a:t>
            </a:r>
            <a:r>
              <a:rPr lang="en-US" sz="1200" b="1" dirty="0" smtClean="0"/>
              <a:t>.</a:t>
            </a:r>
            <a:r>
              <a:rPr lang="gu-IN" sz="1200" b="1" dirty="0" smtClean="0"/>
              <a:t>57 છે. </a:t>
            </a:r>
            <a:endParaRPr lang="en-US" sz="1200" b="1" dirty="0" smtClean="0"/>
          </a:p>
          <a:p>
            <a:pPr algn="just">
              <a:lnSpc>
                <a:spcPct val="220000"/>
              </a:lnSpc>
              <a:buFont typeface="Wingdings" pitchFamily="2" charset="2"/>
              <a:buChar char="Ø"/>
            </a:pPr>
            <a:r>
              <a:rPr lang="gu-IN" sz="1200" b="1" dirty="0" smtClean="0"/>
              <a:t>	આમ</a:t>
            </a:r>
            <a:r>
              <a:rPr lang="en-US" sz="1200" b="1" dirty="0" smtClean="0"/>
              <a:t>,</a:t>
            </a:r>
            <a:r>
              <a:rPr lang="gu-IN" sz="1200" b="1" dirty="0" smtClean="0"/>
              <a:t> સૌથી વધુ એટલે કે 36 (17.14 ટકા) ઉત્તરદાતાઓને બ્લડ પ્રેસરની બીમારી છે. જ્યારે સૌથી ઓછા એટલે કે 18 (8.57 ટકા) ઉત્તરદાતાઓમાં અનુક્રમે પ્રોસ્ટેટ</a:t>
            </a:r>
            <a:r>
              <a:rPr lang="en-US" sz="1200" b="1" dirty="0" smtClean="0"/>
              <a:t>,</a:t>
            </a:r>
            <a:r>
              <a:rPr lang="gu-IN" sz="1200" b="1" dirty="0" smtClean="0"/>
              <a:t> ડાયાબિટીસ અને દમની બીમારી જોવા મળેલ છે.</a:t>
            </a:r>
            <a:endParaRPr lang="en-US" sz="12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44563"/>
            <a:ext cx="7924800" cy="4846637"/>
          </a:xfrm>
        </p:spPr>
        <p:txBody>
          <a:bodyPr>
            <a:noAutofit/>
          </a:bodyPr>
          <a:lstStyle/>
          <a:p>
            <a:pPr algn="just">
              <a:lnSpc>
                <a:spcPct val="170000"/>
              </a:lnSpc>
              <a:buFont typeface="Wingdings" pitchFamily="2" charset="2"/>
              <a:buChar char="Ø"/>
            </a:pPr>
            <a:r>
              <a:rPr lang="gu-IN" sz="1300" dirty="0" smtClean="0"/>
              <a:t>38 પુરુષ અને 72 સ્ત્રી એમ કુલ 210 ઉત્તરદાતાઓ પૈકી 35 પુરુષ અને 7 સ્ત્રી એમ કુલ 42 એટલે કે 20.00 ટકા ઉત્તરદાતાઓ અપરણિત છે. જ્યારે પરણિત ઉત્તરદાતાઓ પૈકી 33 પુરુષ ઉત્તરદાતા એટલે કે 15.71 ટકા અને વિધવા ઉત્તરદાતાઓમાં 42 સ્ત્રી ઉત્તરદાતા એટલે કે 20.00 ટકા છે</a:t>
            </a:r>
            <a:r>
              <a:rPr lang="en-US" sz="1300" dirty="0" smtClean="0"/>
              <a:t>,</a:t>
            </a:r>
            <a:r>
              <a:rPr lang="gu-IN" sz="1300" dirty="0" smtClean="0"/>
              <a:t> છૂટાછેડા લીધેલ હોય તેવા ઉત્તરદાતાઓમાં </a:t>
            </a:r>
            <a:r>
              <a:rPr lang="en-US" sz="1300" dirty="0" smtClean="0"/>
              <a:t>18 </a:t>
            </a:r>
            <a:r>
              <a:rPr lang="gu-IN" sz="1300" dirty="0" smtClean="0"/>
              <a:t>પુરુષ અને </a:t>
            </a:r>
            <a:r>
              <a:rPr lang="en-US" sz="1300" dirty="0" smtClean="0"/>
              <a:t>7</a:t>
            </a:r>
            <a:r>
              <a:rPr lang="gu-IN" sz="1300" dirty="0" smtClean="0"/>
              <a:t> સ્ત્રીઓ એમ કુલ સંખ્યા 35 (એટલે કે 11.90 ટકા) છે.  </a:t>
            </a:r>
            <a:endParaRPr lang="en-US" sz="1300" dirty="0" smtClean="0"/>
          </a:p>
          <a:p>
            <a:pPr algn="just">
              <a:lnSpc>
                <a:spcPct val="170000"/>
              </a:lnSpc>
              <a:buFont typeface="Wingdings" pitchFamily="2" charset="2"/>
              <a:buChar char="Ø"/>
            </a:pPr>
            <a:r>
              <a:rPr lang="gu-IN" sz="1300" dirty="0" smtClean="0"/>
              <a:t>એકવૃધ્ધાશ્રમમાં રહેતાં હોય તેવા દંપતીમાં 32 પુરુષ અને 12 સ્ત્રી એમ કુલ 44 ઉત્તરદાતા જોવા મળે છે જેનું ટકાવારી પ્રમાણ 20.94 જોવા મળે છે. જ્યારે પતિ પત્ની બંને અલગ અલગ વૃદ્ધાશ્રમમાં હોય તેવા 20 પુરુષ અને 4 સ્ત્રી એમ કુલ 24 ઉત્તરદાતા જોવા મળે છે જેનું ટકાવારી પ્રમાણ 11.42 જોવા મળે છે.</a:t>
            </a:r>
            <a:endParaRPr lang="en-US" sz="1300" dirty="0" smtClean="0"/>
          </a:p>
          <a:p>
            <a:pPr marL="0" lvl="0" indent="0" algn="just">
              <a:lnSpc>
                <a:spcPct val="170000"/>
              </a:lnSpc>
              <a:buFont typeface="Wingdings" pitchFamily="2" charset="2"/>
              <a:buChar char="Ø"/>
            </a:pPr>
            <a:endParaRPr lang="gu-IN" sz="1300" b="1" dirty="0" smtClean="0"/>
          </a:p>
          <a:p>
            <a:pPr algn="just">
              <a:lnSpc>
                <a:spcPct val="170000"/>
              </a:lnSpc>
              <a:buFont typeface="Wingdings" pitchFamily="2" charset="2"/>
              <a:buChar char="Ø"/>
            </a:pPr>
            <a:r>
              <a:rPr lang="gu-IN" sz="1300" dirty="0" smtClean="0"/>
              <a:t>કુલ 210 ઉત્તરદાતાઓ પૈકી 12 પુરુષ અને 18  સ્ત્રી એમ કુલ 30 એટલે કે 14.29 ટકા ઉત્તરદાતાઓ અભણ છે. પ્રાથમિક શિક્ષણ મેળવ્યું હોય તેવા પુરુષ 66 અને 41 સ્ત્રી એમ કુલ 107 એટલે કે 50.96 ટકા ઉત્તરદાતાઓ છે. માધ્યમિક શિક્ષણ પ્રાપ્ત કર્યું હોય તેવા 46 પુરુષ અને 09 સ્ત્રી એમ કુલ 55 એટલે કે 26.19 ટકા છે. ઉચ્ચત્તર માધ્યમિક શિક્ષણ મેળવ્યું હોય તેવા પુરુષ 06 અને સ્ત્રી 01 એમ કુલ 07 એટલે કે 03.33 ટકા છે. જ્યારે સ્નાતક સુધીનો અભ્યાસ કરેલ હોય તેવા ઉત્તરદાતાઓમાં પુરુષ 08 અને સ્ત્રી 3 છે જેનું કુલ  પ્રમાણ 11 એટલે કે કુલ  5.23 ટકા જોવા મળેલ છે. </a:t>
            </a:r>
            <a:endParaRPr lang="en-US" sz="1300" dirty="0" smtClean="0"/>
          </a:p>
          <a:p>
            <a:pPr algn="just">
              <a:lnSpc>
                <a:spcPct val="170000"/>
              </a:lnSpc>
              <a:buFont typeface="Wingdings" pitchFamily="2" charset="2"/>
              <a:buChar char="Ø"/>
            </a:pPr>
            <a:r>
              <a:rPr lang="gu-IN" sz="1300" dirty="0" smtClean="0"/>
              <a:t>આમ સૌથી વધુ એટલે કે 107 (50.96 ટકા) ઉત્તરદાતાઓએ માત્ર પ્રાથમિક શિક્ષણ પ્રાપ્ત કરેલ છે. જ્યારે ઉચ્ચત્તર માધ્યમિક સુધીનું શિક્ષણ મેળવ્યું હોય તેવા સૌથી ઓછા એટલે કે 07 (03.33 ટકા) ઉત્તરદાતાઓ છે. </a:t>
            </a:r>
            <a:endParaRPr lang="en-US" sz="1300" dirty="0" smtClean="0"/>
          </a:p>
        </p:txBody>
      </p:sp>
      <p:sp>
        <p:nvSpPr>
          <p:cNvPr id="4" name="Title 1"/>
          <p:cNvSpPr>
            <a:spLocks noGrp="1"/>
          </p:cNvSpPr>
          <p:nvPr>
            <p:ph type="title"/>
          </p:nvPr>
        </p:nvSpPr>
        <p:spPr>
          <a:xfrm>
            <a:off x="304800" y="457200"/>
            <a:ext cx="8686800" cy="609600"/>
          </a:xfrm>
        </p:spPr>
        <p:txBody>
          <a:bodyPr>
            <a:normAutofit fontScale="90000"/>
          </a:bodyPr>
          <a:lstStyle/>
          <a:p>
            <a:r>
              <a:rPr lang="gu-IN" b="1" dirty="0" smtClean="0"/>
              <a:t>ઉત્તરદાતાઓની સામાન્ય અને કૌટુંબિક માહિતી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3" name="Content Placeholder 2"/>
          <p:cNvSpPr>
            <a:spLocks noGrp="1"/>
          </p:cNvSpPr>
          <p:nvPr>
            <p:ph idx="1"/>
          </p:nvPr>
        </p:nvSpPr>
        <p:spPr>
          <a:xfrm>
            <a:off x="228600" y="1066800"/>
            <a:ext cx="8686800" cy="3276600"/>
          </a:xfrm>
        </p:spPr>
        <p:txBody>
          <a:bodyPr>
            <a:noAutofit/>
          </a:bodyPr>
          <a:lstStyle/>
          <a:p>
            <a:pPr marL="0" indent="0" algn="just">
              <a:lnSpc>
                <a:spcPct val="220000"/>
              </a:lnSpc>
              <a:buFont typeface="Wingdings" pitchFamily="2" charset="2"/>
              <a:buChar char="Ø"/>
            </a:pPr>
            <a:r>
              <a:rPr lang="gu-IN" sz="1600" b="1" dirty="0" smtClean="0"/>
              <a:t> </a:t>
            </a:r>
            <a:r>
              <a:rPr lang="gu-IN" sz="1600" dirty="0" smtClean="0"/>
              <a:t>સામાન્ય રીતે 112 જેમાં 92 પુરુષ અને 20 સ્ત્રીઓનો સમાવેશ થાય છે જેના કુલ 53.33 ટકા ઉત્તરદાતાઓ સમાજના સામાજિક પ્રસંગોમાં હાજરી આપે છે. જ્યારે સમાજના સામાજિક પ્રસંગોમાં હાજરી આપી શકતા નથી તેવા ઉત્તરદાતાઓનું પ્રમાણ 98 જેમાં 46 પુરુષ અને 52 સ્ત્રીઓનો સમાવેશ થાય છે જેના કુલ 46.67 ટકા છે. </a:t>
            </a:r>
            <a:endParaRPr lang="en-US" sz="1600" dirty="0" smtClean="0"/>
          </a:p>
          <a:p>
            <a:pPr marL="0" indent="0" algn="just">
              <a:lnSpc>
                <a:spcPct val="220000"/>
              </a:lnSpc>
              <a:buFont typeface="Wingdings" pitchFamily="2" charset="2"/>
              <a:buChar char="Ø"/>
            </a:pPr>
            <a:r>
              <a:rPr lang="gu-IN" sz="1600" dirty="0" smtClean="0"/>
              <a:t>	આમ કુલ 210 ઉત્તરદાતાઓ પૈકી સૌથી વધુ એટલે કે 112 (53.33 ટકા) ઉત્તરદાતાઓ સમાજના સામાજિક પ્રસંગોમાં હાજરી આપે છે.</a:t>
            </a:r>
            <a:r>
              <a:rPr lang="gu-IN" sz="1600" b="1" dirty="0" smtClean="0"/>
              <a:t> </a:t>
            </a:r>
            <a:endParaRPr lang="en-US" sz="16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457200"/>
            <a:ext cx="8686800" cy="609600"/>
          </a:xfrm>
        </p:spPr>
        <p:txBody>
          <a:bodyPr>
            <a:normAutofit fontScale="90000"/>
          </a:bodyPr>
          <a:lstStyle/>
          <a:p>
            <a:r>
              <a:rPr lang="gu-IN" b="1" dirty="0" smtClean="0"/>
              <a:t>ઉત્તરદાતાઓની સામાન્ય અને કૌટુંબિક માહિતી </a:t>
            </a:r>
            <a:endParaRPr lang="en-US" dirty="0"/>
          </a:p>
        </p:txBody>
      </p:sp>
      <p:sp>
        <p:nvSpPr>
          <p:cNvPr id="1025" name="Rectangle 1"/>
          <p:cNvSpPr>
            <a:spLocks noChangeArrowheads="1"/>
          </p:cNvSpPr>
          <p:nvPr/>
        </p:nvSpPr>
        <p:spPr bwMode="auto">
          <a:xfrm>
            <a:off x="533400" y="1371600"/>
            <a:ext cx="80772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200000"/>
              </a:lnSpc>
              <a:spcBef>
                <a:spcPct val="0"/>
              </a:spcBef>
              <a:spcAft>
                <a:spcPct val="0"/>
              </a:spcAft>
              <a:buClrTx/>
              <a:buSzTx/>
              <a:buFontTx/>
              <a:buNone/>
              <a:tabLst/>
            </a:pPr>
            <a:r>
              <a:rPr kumimoji="0" lang="gu-IN" sz="1600" b="0" i="0" u="none" strike="noStrike" cap="none" normalizeH="0" baseline="0" dirty="0" smtClean="0">
                <a:ln>
                  <a:noFill/>
                </a:ln>
                <a:solidFill>
                  <a:schemeClr val="tx1"/>
                </a:solidFill>
                <a:effectLst/>
                <a:latin typeface="Shruti" pitchFamily="34" charset="0"/>
                <a:ea typeface="Calibri" pitchFamily="34" charset="0"/>
                <a:cs typeface="Shruti" pitchFamily="34" charset="0"/>
              </a:rPr>
              <a:t>કુલ ઉત્તરદાતાઓ પૈકી</a:t>
            </a:r>
            <a:r>
              <a:rPr kumimoji="0" lang="gu-IN" sz="1600" b="0" i="0" u="none" strike="noStrike" cap="none" normalizeH="0" dirty="0" smtClean="0">
                <a:ln>
                  <a:noFill/>
                </a:ln>
                <a:solidFill>
                  <a:schemeClr val="tx1"/>
                </a:solidFill>
                <a:effectLst/>
                <a:latin typeface="Shruti" pitchFamily="34" charset="0"/>
                <a:ea typeface="Calibri" pitchFamily="34" charset="0"/>
                <a:cs typeface="Shruti" pitchFamily="34" charset="0"/>
              </a:rPr>
              <a:t> </a:t>
            </a:r>
            <a:r>
              <a:rPr kumimoji="0" lang="gu-IN" sz="1600" b="0" i="0" u="none" strike="noStrike" cap="none" normalizeH="0" baseline="0" dirty="0" smtClean="0">
                <a:ln>
                  <a:noFill/>
                </a:ln>
                <a:solidFill>
                  <a:schemeClr val="tx1"/>
                </a:solidFill>
                <a:effectLst/>
                <a:latin typeface="Shruti" pitchFamily="34" charset="0"/>
                <a:ea typeface="Calibri" pitchFamily="34" charset="0"/>
                <a:cs typeface="Shruti" pitchFamily="34" charset="0"/>
              </a:rPr>
              <a:t>31 પુરુષ ને 11 સ્ત્રી એમ કુલ 42 એટલે કે 20.00 ટકા ઉત્તરદાતાઓનો ખર્ચ વૃધ્ધાશ્રમમાં થાય છે. આ તમામ ઉત્તરદાતાઓ પોતાના મન પસંદ સાબુ, તેલ, છાપું, દવાઓ તથા ઈસ્ત્રી વાળા કપડા વગેરેની સગવડતા માટે ખર્ચા કરે છે. જયારે 107 પુરુષ ને 61 સ્ત્રી એમ કુલ 168 એટલે કે કુલ 80.00 ટકા ઉત્તરદાતાઓનો ખર્ચ વૃધ્ધાશ્રમમાં થતો નથી આવા ઉત્તરદાતાઓનો ખર્ચ વૃધ્ધાશ્રમ ભોગવે છે.</a:t>
            </a:r>
          </a:p>
          <a:p>
            <a:pPr marL="0" marR="0" lvl="0" indent="457200" algn="just" defTabSz="914400" rtl="0" eaLnBrk="0" fontAlgn="base" latinLnBrk="0" hangingPunct="0">
              <a:lnSpc>
                <a:spcPct val="200000"/>
              </a:lnSpc>
              <a:spcBef>
                <a:spcPct val="0"/>
              </a:spcBef>
              <a:spcAft>
                <a:spcPct val="0"/>
              </a:spcAft>
              <a:buClrTx/>
              <a:buSzTx/>
              <a:buFontTx/>
              <a:buNone/>
              <a:tabLst/>
            </a:pPr>
            <a:r>
              <a:rPr kumimoji="0" lang="gu-IN" sz="1600" b="0" i="0" u="none" strike="noStrike" cap="none" normalizeH="0" baseline="0" dirty="0" smtClean="0">
                <a:ln>
                  <a:noFill/>
                </a:ln>
                <a:solidFill>
                  <a:schemeClr val="tx1"/>
                </a:solidFill>
                <a:effectLst/>
                <a:latin typeface="Shruti" pitchFamily="34" charset="0"/>
                <a:ea typeface="Calibri" pitchFamily="34" charset="0"/>
                <a:cs typeface="Shruti" pitchFamily="34" charset="0"/>
              </a:rPr>
              <a:t>આમ, અભ્યાસ હેઠળના કુલ 210 ઉત્તરદાતાઓ પૈકી સૌથી વધુ 168 એટલે કે 80.00 ટકા ઉત્તરદાતાઓનો ખર્ચ વૃધ્ધાશ્રમ પોતે ભોગવે છે તે ખૂબ સારી બાબત કહેવાય છે. </a:t>
            </a:r>
            <a:endParaRPr kumimoji="0" lang="gu-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267200"/>
          </a:xfrm>
        </p:spPr>
        <p:txBody>
          <a:bodyPr>
            <a:noAutofit/>
          </a:bodyPr>
          <a:lstStyle/>
          <a:p>
            <a:pPr marL="0" lvl="0" indent="0" algn="just">
              <a:lnSpc>
                <a:spcPct val="170000"/>
              </a:lnSpc>
              <a:buFont typeface="Wingdings" pitchFamily="2" charset="2"/>
              <a:buChar char="Ø"/>
            </a:pPr>
            <a:r>
              <a:rPr lang="gu-IN" sz="1600" b="1" dirty="0" smtClean="0"/>
              <a:t> </a:t>
            </a:r>
            <a:r>
              <a:rPr lang="gu-IN" sz="1600" dirty="0" smtClean="0"/>
              <a:t>અભ્યાસ હેઠળના કુલ 210 ઉત્તરદાતાઓ પૈકી </a:t>
            </a:r>
            <a:r>
              <a:rPr lang="en-US" sz="1600" dirty="0" smtClean="0"/>
              <a:t>35</a:t>
            </a:r>
            <a:r>
              <a:rPr lang="gu-IN" sz="1600" dirty="0" smtClean="0"/>
              <a:t> પુરુષ અને </a:t>
            </a:r>
            <a:r>
              <a:rPr lang="en-US" sz="1600" dirty="0" smtClean="0"/>
              <a:t>7</a:t>
            </a:r>
            <a:r>
              <a:rPr lang="gu-IN" sz="1600" dirty="0" smtClean="0"/>
              <a:t> સ્ત્રી એમ કુલ </a:t>
            </a:r>
            <a:r>
              <a:rPr lang="en-US" sz="1600" dirty="0" smtClean="0"/>
              <a:t>4</a:t>
            </a:r>
            <a:r>
              <a:rPr lang="gu-IN" sz="1600" dirty="0" smtClean="0"/>
              <a:t>2 એટલે કે </a:t>
            </a:r>
            <a:r>
              <a:rPr lang="en-US" sz="1600" dirty="0" smtClean="0"/>
              <a:t>20.00</a:t>
            </a:r>
            <a:r>
              <a:rPr lang="gu-IN" sz="1600" dirty="0" smtClean="0"/>
              <a:t> ટકા ઉત્તરદાતાઓને કોઈપણ સંતાન નથી. જયારે </a:t>
            </a:r>
            <a:r>
              <a:rPr lang="en-US" sz="1600" dirty="0" smtClean="0"/>
              <a:t>49</a:t>
            </a:r>
            <a:r>
              <a:rPr lang="gu-IN" sz="1600" dirty="0" smtClean="0"/>
              <a:t> પુરુષ અને </a:t>
            </a:r>
            <a:r>
              <a:rPr lang="en-US" sz="1600" dirty="0" smtClean="0"/>
              <a:t>35</a:t>
            </a:r>
            <a:r>
              <a:rPr lang="gu-IN" sz="1600" dirty="0" smtClean="0"/>
              <a:t> સ્ત્રીઓને એમ કુલ </a:t>
            </a:r>
            <a:r>
              <a:rPr lang="en-US" sz="1600" dirty="0" smtClean="0"/>
              <a:t>8</a:t>
            </a:r>
            <a:r>
              <a:rPr lang="gu-IN" sz="1600" dirty="0" smtClean="0"/>
              <a:t>4 એટલે કે </a:t>
            </a:r>
            <a:r>
              <a:rPr lang="en-US" sz="1600" dirty="0" smtClean="0"/>
              <a:t>40.00</a:t>
            </a:r>
            <a:r>
              <a:rPr lang="gu-IN" sz="1600" dirty="0" smtClean="0"/>
              <a:t> ટકા ઉત્તરદાતાઓને સંતાન રૂપે માત્ર દીકરી છે. જયારે </a:t>
            </a:r>
            <a:r>
              <a:rPr lang="en-US" sz="1600" dirty="0" smtClean="0"/>
              <a:t>34</a:t>
            </a:r>
            <a:r>
              <a:rPr lang="gu-IN" sz="1600" dirty="0" smtClean="0"/>
              <a:t> પુરુષ અને </a:t>
            </a:r>
            <a:r>
              <a:rPr lang="en-US" sz="1600" dirty="0" smtClean="0"/>
              <a:t>16</a:t>
            </a:r>
            <a:r>
              <a:rPr lang="gu-IN" sz="1600" dirty="0" smtClean="0"/>
              <a:t> સ્ત્રી એમ કુલ </a:t>
            </a:r>
            <a:r>
              <a:rPr lang="en-US" sz="1600" dirty="0" smtClean="0"/>
              <a:t>50</a:t>
            </a:r>
            <a:r>
              <a:rPr lang="gu-IN" sz="1600" dirty="0" smtClean="0"/>
              <a:t> એટલે કે </a:t>
            </a:r>
            <a:r>
              <a:rPr lang="en-US" sz="1600" dirty="0" smtClean="0"/>
              <a:t>23.81</a:t>
            </a:r>
            <a:r>
              <a:rPr lang="gu-IN" sz="1600" dirty="0" smtClean="0"/>
              <a:t> ટકા ઉત્તરદાતાઓને સંતાન રૂપે માત્ર દીકરો છે જ્યારે સંતાન રૂપે દીકરી અને દીકરા બંને હોય તેવા ઉત્તરદાતાઓનું પ્રમાણ કુલ </a:t>
            </a:r>
            <a:r>
              <a:rPr lang="en-US" sz="1600" dirty="0" smtClean="0"/>
              <a:t>34</a:t>
            </a:r>
            <a:r>
              <a:rPr lang="gu-IN" sz="1600" dirty="0" smtClean="0"/>
              <a:t> જેમાં </a:t>
            </a:r>
            <a:r>
              <a:rPr lang="en-US" sz="1600" dirty="0" smtClean="0"/>
              <a:t>20</a:t>
            </a:r>
            <a:r>
              <a:rPr lang="gu-IN" sz="1600" dirty="0" smtClean="0"/>
              <a:t> પુરુષ અને </a:t>
            </a:r>
            <a:r>
              <a:rPr lang="en-US" sz="1600" dirty="0" smtClean="0"/>
              <a:t>14</a:t>
            </a:r>
            <a:r>
              <a:rPr lang="gu-IN" sz="1600" dirty="0" smtClean="0"/>
              <a:t> સ્ત્રીઓનો સમાવેશ થાય છે  જેમાં કુલ</a:t>
            </a:r>
            <a:r>
              <a:rPr lang="en-US" sz="1600" dirty="0" smtClean="0"/>
              <a:t> 16.19</a:t>
            </a:r>
            <a:r>
              <a:rPr lang="gu-IN" sz="1600" dirty="0" smtClean="0"/>
              <a:t> ટકા જોવા મળે છે.</a:t>
            </a:r>
          </a:p>
          <a:p>
            <a:pPr marL="0" lvl="0" indent="0" algn="just">
              <a:lnSpc>
                <a:spcPct val="170000"/>
              </a:lnSpc>
              <a:buFont typeface="Wingdings" pitchFamily="2" charset="2"/>
              <a:buChar char="Ø"/>
            </a:pPr>
            <a:r>
              <a:rPr lang="gu-IN" sz="1600" dirty="0" smtClean="0"/>
              <a:t> અભ્યાસ હેઠળના પરણિત ઉત્તરદાતાઓ પૈકી પુરુષ 49 અને 35 સ્ત્રી એમ કુલ  84 એટલે કે 50 ટકા ઉત્તરદાતાઓને પોતાના સંતાનો દ્વારા આર્થિક મદદ મળે છે. જ્યારે 54 પુરુષ અને 30 સ્ત્રી એમ કુલ 84 એટલે કે 50  ટકા ઉત્તરદાતાઓને આવા કોઈપણ પ્રકારની આર્થિક મદદ મળતી નથી તેના કારણે તેઓ વૃધ્ધાશ્રમમાં રહેવા આવ્યા છે. </a:t>
            </a:r>
          </a:p>
        </p:txBody>
      </p:sp>
      <p:sp>
        <p:nvSpPr>
          <p:cNvPr id="5"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1"/>
            <a:ext cx="7924800" cy="4267199"/>
          </a:xfrm>
        </p:spPr>
        <p:txBody>
          <a:bodyPr>
            <a:noAutofit/>
          </a:bodyPr>
          <a:lstStyle/>
          <a:p>
            <a:pPr marL="0" lvl="0" indent="0" algn="just">
              <a:lnSpc>
                <a:spcPct val="170000"/>
              </a:lnSpc>
              <a:buFont typeface="Wingdings" pitchFamily="2" charset="2"/>
              <a:buChar char="Ø"/>
            </a:pPr>
            <a:r>
              <a:rPr lang="gu-IN" sz="1400" b="1" dirty="0" smtClean="0"/>
              <a:t> </a:t>
            </a:r>
            <a:r>
              <a:rPr lang="gu-IN" sz="1400" dirty="0" smtClean="0"/>
              <a:t>અભ્યાસ હેઠળના 210 ઉત્તરદાતાઓ પૈકી 97.14 ટકા એટલે કે 134 પુરુષ અને 70 સ્ત્રીઓ એમ કુલ 204 ઉત્તરદાતાઓને એવું લાગે છે કે પોતાની આવક ના હોય તો વધારે સારું લાગે કારણે આવકના કારણે ઘરમાં ઝઘડા વધારે થાય છે તેવો તેમનો અભિપ્રાય મળેલ છે. જ્યારે માત્ર 02.86 ટકા ઉત્તરદાતાઓમાં 4 પુરુષ અને 2 સ્ત્રી એમ કુલ 06 ઉત્તરદાતાઓ એવું માને છે કે પોતાની આવક હોય તો સારું કારણે કે વૃધ્ધાવસ્થા દરમિયાન કોઈ પર આધાર ન રાખવો પડે. </a:t>
            </a:r>
          </a:p>
          <a:p>
            <a:pPr marL="0" lvl="0" indent="0" algn="just">
              <a:lnSpc>
                <a:spcPct val="200000"/>
              </a:lnSpc>
              <a:buFont typeface="Wingdings" pitchFamily="2" charset="2"/>
              <a:buChar char="Ø"/>
            </a:pPr>
            <a:r>
              <a:rPr lang="gu-IN" sz="1400" dirty="0" smtClean="0"/>
              <a:t> અભ્યાસ હેઠળના 51 પુરુષ અને 35 સ્ત્રી એમ કુલ86 એટલે કે 40.95 ટકા ઉત્તરદાતાઓ વૃધ્ધાશ્રમમાં આવતા પહેલાં સંયુક્ત કુટુંબમાં રહેતા હતા જ્યારે 87 પુરુષ અને 37 સ્ત્રી એમ કુલ 124 એટલે કે 59.05 ટકા ઉત્તરદાતાઓ વૃધ્ધાશ્રમમાં આવતા પહેલાં વિભક્ત કુટુંબમાં રહેતા હતા. </a:t>
            </a:r>
          </a:p>
          <a:p>
            <a:pPr marL="0" lvl="0" indent="0" algn="just">
              <a:lnSpc>
                <a:spcPct val="200000"/>
              </a:lnSpc>
              <a:buFont typeface="Wingdings" pitchFamily="2" charset="2"/>
              <a:buChar char="Ø"/>
            </a:pPr>
            <a:r>
              <a:rPr lang="gu-IN" sz="1400" dirty="0" smtClean="0"/>
              <a:t> આમ અભ્યાસ હેઠળના કુલ 210 ઉત્તરદાતાઓ પૈકી સૌથી વધુ ઉત્તરદાતાઓ વૃધ્ધાશ્રમમાં આવતા પહેલા વિભક્ત કુટુંબમાં રહેતા હતા તેવા ઉત્તરદાતાઓનું પ્રમાણ 124 એટલે કે 59.05 ટકા જોવા મળેલ છે. </a:t>
            </a:r>
            <a:endParaRPr lang="en-US" sz="1400" b="1" dirty="0" smtClean="0"/>
          </a:p>
        </p:txBody>
      </p:sp>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1"/>
            <a:ext cx="7924800" cy="5257799"/>
          </a:xfrm>
        </p:spPr>
        <p:txBody>
          <a:bodyPr>
            <a:noAutofit/>
          </a:bodyPr>
          <a:lstStyle/>
          <a:p>
            <a:pPr algn="just">
              <a:lnSpc>
                <a:spcPct val="200000"/>
              </a:lnSpc>
              <a:buFont typeface="Wingdings" pitchFamily="2" charset="2"/>
              <a:buChar char="Ø"/>
            </a:pPr>
            <a:r>
              <a:rPr lang="gu-IN" sz="1400" dirty="0" smtClean="0"/>
              <a:t>અભ્યાસ હેઠળના 210 ઉત્તરદાતાઓ પૈકી 97 પુરુષ અને 36 સ્ત્રી એમ કુલ 133 એટલે કે 63.33 ટકા ઉત્તરદાતાઓ પોતાની ઉંમરને નબળા સ્વાસ્થ્ય માટે જવાબદાર ગણે છે. જયારે 3 પુરુષ અને 1 સ્ત્રી એમ કુલ 04 એટલે કે 01.90 ટકા ઉત્તરદાતાઓ ઓછા અપૂરતા પોષ્ટિક આહારને નબળા સ્વાસ્થ્ય માટે જવાબદાર ગણે છે. જયારે 14 પુરુષ અને 13 સ્ત્રી એમ કુલ 27 એટલે કે 12.86 ટકા ઉત્તરદાતાઓ ગરીબીને નબળા સ્વાસ્થ્ય માટે જવાબદાર ગણે છે. જયારે 8 પુરુષ અને 3 સ્ત્રી એમ કુલ 11 એટલે કે 05.24 ટકા ઉત્તરદાતાઓ વધુ પડતા શ્રમને જવાબદાર ગણે છે. જયારે 6 પુરુષ અને 7 સ્ત્રી એમ કુલ  13 એટલે કે 06.19 ટકા ઉત્તરદાતાઓ માનસિક ચિંતાને જવાબદાર ગણે છે. જયારે 7 પુરુષ અને 5 સ્ત્રી એમ કુલ 12 એટલે કે 05.71 ટકા ઉત્તરદાતાઓ ઈશ્વરના પ્રકોપને નબળા સ્વાસ્થ્ય માટે જવાબદાર ગણે છે. જ્યારે 3 પુરુષ અને 7 સ્ત્રી એમ કુલ 10 એટલે કે 04.76 ટકા ઉત્તરદાતાઓએ નબળા સ્વાસ્થ્ય માટે અન્ય કારણો જણાવેલ છે. </a:t>
            </a:r>
            <a:endParaRPr lang="en-US" sz="1400" dirty="0" smtClean="0"/>
          </a:p>
          <a:p>
            <a:pPr algn="just">
              <a:lnSpc>
                <a:spcPct val="200000"/>
              </a:lnSpc>
              <a:buFont typeface="Wingdings" pitchFamily="2" charset="2"/>
              <a:buChar char="Ø"/>
            </a:pPr>
            <a:r>
              <a:rPr lang="gu-IN" sz="1400" dirty="0" smtClean="0"/>
              <a:t>આમ અભ્યાસ હેઠળના કુલ 210 ઉત્તરદાતાઓ પૈકી સૌથી વધુ કુલ 113 એટલે કે 63.33 ટકા ઉત્તરદાતાઓએ પોતાની ઉંમરને નબળા સ્વાસ્થ્ય માટે જવાબદાર ગણે છે.</a:t>
            </a:r>
            <a:endParaRPr lang="en-US" sz="1400" b="1" dirty="0" smtClean="0"/>
          </a:p>
        </p:txBody>
      </p:sp>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1"/>
            <a:ext cx="7924800" cy="3276599"/>
          </a:xfrm>
        </p:spPr>
        <p:txBody>
          <a:bodyPr>
            <a:noAutofit/>
          </a:bodyPr>
          <a:lstStyle/>
          <a:p>
            <a:pPr algn="just">
              <a:lnSpc>
                <a:spcPct val="250000"/>
              </a:lnSpc>
              <a:buFont typeface="Wingdings" pitchFamily="2" charset="2"/>
              <a:buChar char="Ø"/>
            </a:pPr>
            <a:r>
              <a:rPr lang="gu-IN" sz="1800" b="1" dirty="0" smtClean="0"/>
              <a:t> </a:t>
            </a:r>
            <a:r>
              <a:rPr lang="gu-IN" sz="1800" dirty="0" smtClean="0"/>
              <a:t>પસંદ કરવામાં આવેલ 210 ઉત્તરદાતાઓ પૈકી 37 પુરુષ અને 39 સ્ત્રી એમ કુલ 76 એટલે કે કુલ 36.19 ટકા ઉત્તરદાતાઓ વૃધ્ધાવસ્થા અંગે એવું અનુમાન કરે છે કે વૃધ્ધાવસ્થા એ એક અભિશાપ છે. જ્યારે 101 પુરુષ અને 33 સ્ત્રી એમ કુલ 134 એટલે કે કુલ 63.81 ટકા ઉત્તરદાતાઓ વૃધ્ધાવસ્થાને એક આશીર્વાદ માને છે. </a:t>
            </a:r>
            <a:endParaRPr lang="en-US" sz="1800" dirty="0" smtClean="0"/>
          </a:p>
          <a:p>
            <a:pPr algn="just">
              <a:lnSpc>
                <a:spcPct val="250000"/>
              </a:lnSpc>
              <a:buFont typeface="Wingdings" pitchFamily="2" charset="2"/>
              <a:buChar char="Ø"/>
            </a:pPr>
            <a:r>
              <a:rPr lang="gu-IN" sz="1800" dirty="0" smtClean="0"/>
              <a:t>આમ સૌથી વધુ એટલે કે કુલ 134 (63.81 ટકા) ઉત્તરદાતાઓએ વૃધ્ધાવસ્થાને આશીર્વાદ સમાન માની પોતાનું જીવન વ્યતીત કરે છે.</a:t>
            </a:r>
            <a:r>
              <a:rPr lang="gu-IN" sz="1800" b="1" dirty="0" smtClean="0"/>
              <a:t> </a:t>
            </a:r>
          </a:p>
          <a:p>
            <a:pPr algn="just">
              <a:lnSpc>
                <a:spcPct val="200000"/>
              </a:lnSpc>
              <a:buFont typeface="Wingdings" pitchFamily="2" charset="2"/>
              <a:buChar char="Ø"/>
            </a:pPr>
            <a:endParaRPr lang="gu-IN" sz="1400" dirty="0" smtClean="0"/>
          </a:p>
        </p:txBody>
      </p:sp>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7924800" cy="2666999"/>
          </a:xfrm>
        </p:spPr>
        <p:txBody>
          <a:bodyPr>
            <a:noAutofit/>
          </a:bodyPr>
          <a:lstStyle/>
          <a:p>
            <a:pPr algn="just">
              <a:lnSpc>
                <a:spcPct val="150000"/>
              </a:lnSpc>
              <a:buFont typeface="Wingdings" pitchFamily="2" charset="2"/>
              <a:buChar char="Ø"/>
            </a:pPr>
            <a:r>
              <a:rPr lang="gu-IN" sz="1800" b="1" dirty="0" smtClean="0"/>
              <a:t> </a:t>
            </a:r>
            <a:r>
              <a:rPr lang="gu-IN" sz="1800" dirty="0" smtClean="0"/>
              <a:t>પસંદ કરવામાં આવેલ 210 ઉત્તરદાતાઓ પૈકી 35 પુરુષ અને 43 સ્ત્રી એમ કુલ 78 (37.14 ટકા) ઉત્તરદાતા પોતાની નાદુરસ્ત તબીયતના કારણે છેલ્લા એક વર્ષમાં દવાખાનામાં દાખલ થયા છે. જ્યારે 103 પુરુષ અને 29 સ્ત્રી એમ કુલ 132 (62.86 ટકા) ઉત્તરદાતાઓ છેલ્લા એક વર્ષમાં દવાખાનામાં દાખલ થયા નથી. </a:t>
            </a:r>
          </a:p>
          <a:p>
            <a:pPr algn="just">
              <a:lnSpc>
                <a:spcPct val="150000"/>
              </a:lnSpc>
              <a:buFont typeface="Wingdings" pitchFamily="2" charset="2"/>
              <a:buChar char="Ø"/>
            </a:pPr>
            <a:endParaRPr lang="en-US" sz="1800" dirty="0" smtClean="0"/>
          </a:p>
          <a:p>
            <a:pPr algn="just">
              <a:lnSpc>
                <a:spcPct val="150000"/>
              </a:lnSpc>
              <a:buFont typeface="Wingdings" pitchFamily="2" charset="2"/>
              <a:buChar char="Ø"/>
            </a:pPr>
            <a:r>
              <a:rPr lang="gu-IN" sz="1800" dirty="0" smtClean="0"/>
              <a:t>અભ્યાસ હેઠળના 35 પુરુષ અને 43 સ્ત્રી એમ કુલ 78 (37.14 ટકા) ઉત્તરદાતાઓ કોઈને કોઈ બીમારીના કારણે દવાખાનામાં દાખલ થયા ત્યારે 12 પુરુષ અને 6 સ્ત્રી એમ કુલ 18 એટલે કે 23.08 ટકા ઉત્તરદાતાઓને વૃધ્ધાશ્રમના લોકો સાચવતા હતા. જયારે 5 પુરુષ અને 12 સ્ત્રી એમ કુલ 17 એટલે કે 21.79 ટકા ઉત્તરદાતાઓનો તેમની નાની બહેન ખ્યાલ રાખતી હતી, જયારે 14 પુરુષ અને 6 સ્ત્રી એમ કુલ 20 એટલે કે 25.64 ટકા ઉત્તરદાતાઓને તેમના ભત્રીજાઓ સાચવવા આવતા હતા. જ્યારે 12 પુરુષ અને 11 સ્ત્રી એમ કુલ 23 એટલે કે 29.49 ઉત્તરદાતાઓને તેમના સગાં વહાલા સાચવતા હતા. </a:t>
            </a:r>
            <a:endParaRPr lang="en-US" sz="1800" dirty="0" smtClean="0"/>
          </a:p>
        </p:txBody>
      </p:sp>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5715000"/>
          </a:xfrm>
        </p:spPr>
        <p:txBody>
          <a:bodyPr>
            <a:noAutofit/>
          </a:bodyPr>
          <a:lstStyle/>
          <a:p>
            <a:pPr algn="just">
              <a:lnSpc>
                <a:spcPct val="150000"/>
              </a:lnSpc>
              <a:buFont typeface="Wingdings" pitchFamily="2" charset="2"/>
              <a:buChar char="Ø"/>
            </a:pPr>
            <a:r>
              <a:rPr lang="gu-IN" sz="1800" b="1" dirty="0" smtClean="0"/>
              <a:t> </a:t>
            </a:r>
            <a:r>
              <a:rPr lang="gu-IN" sz="1800" dirty="0" smtClean="0"/>
              <a:t>અભ્યાસ હેઠળના વૃધ્ધાશ્રમમોમાં રહેતા કુલ 210 ઉત્તરદાતાઓ પૈકી 29 પુરુષ અને 35 સ્ત્રી એમ કુલ 64 એટલે કે 30.48 ટકા ઉત્તરદાતાઓ છેલ્લા એક વર્ષમાં પથારી વશ થયા છે. જ્યારે 109 પુરુષ અને 37 સ્ત્રી એમ કુલ 146 એટલે કે 69.52 ટકા ટકા ઉત્તરદાતાઓ પથારી વશ થયા નથી. </a:t>
            </a:r>
          </a:p>
          <a:p>
            <a:pPr algn="just">
              <a:lnSpc>
                <a:spcPct val="150000"/>
              </a:lnSpc>
              <a:buFont typeface="Wingdings" pitchFamily="2" charset="2"/>
              <a:buChar char="Ø"/>
            </a:pPr>
            <a:r>
              <a:rPr lang="gu-IN" sz="1800" dirty="0" smtClean="0"/>
              <a:t>અભ્યાસ હેઠળના 29 પુરુષ અને 35 સ્ત્રી એમ કુલ 64 (30.48 ટકા) ઉત્તરદાતાઓ પથારી વશ થયા છે તેમાંથી 15 પુરુષ અને 21 સ્ત્રી એમ કુલ 36 એટલે કે 56.25 ટકા ઉત્તરદાતાઓની સંભાળ વૃધ્ધાશ્રમના લોકો રાખવામાં આવતી હતી. જયારે 2 પુરુષ અને 6 સ્ત્રી એમ કુલ 08 એટલે કે 12.50 ટકા ઉત્તરદાતાઓની સંભાળ તેમની નાની બહેન રાખતી હતી, જયારે 8 પુરુષ અને 6 સ્ત્રી એમ કુલ 14 એટલે કે 21.88 ટકા ઉત્તરદાતાઓની સંભાળ તેમના ભત્રીજાઓ રાખતા હતા. જ્યારે 4 પુરુષ અને 2 સ્ત્રી એમ કુલ 06 એટલે કે 09.38 ઉત્તરદાતાઓ પથારી વશ થયા ત્યારે પોતે જાતે જ પોતાની સંભાળ રાખતા હતા.</a:t>
            </a:r>
            <a:endParaRPr lang="en-US" sz="1800" dirty="0" smtClean="0"/>
          </a:p>
          <a:p>
            <a:pPr algn="just">
              <a:lnSpc>
                <a:spcPct val="150000"/>
              </a:lnSpc>
              <a:buFont typeface="Wingdings" pitchFamily="2" charset="2"/>
              <a:buChar char="Ø"/>
            </a:pPr>
            <a:r>
              <a:rPr lang="gu-IN" sz="1800" dirty="0" smtClean="0"/>
              <a:t>આમ સૌથી વધુ એટલે કે કુલ 36 એટલે કે 56.25 ટકા ઉત્તરદાતાઓની સંભાળ વૃધ્ધાશ્રમના લોકો રાખવામાં આવતી હતી તે ખૂબજ સરાહનીય બાબત ગણાવી શકાય. </a:t>
            </a:r>
            <a:endParaRPr lang="en-US" sz="1800" dirty="0" smtClean="0"/>
          </a:p>
        </p:txBody>
      </p:sp>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458200" cy="5791199"/>
          </a:xfrm>
        </p:spPr>
        <p:txBody>
          <a:bodyPr>
            <a:noAutofit/>
          </a:bodyPr>
          <a:lstStyle/>
          <a:p>
            <a:pPr marL="0" indent="0" algn="just">
              <a:buNone/>
            </a:pPr>
            <a:r>
              <a:rPr lang="en-US" sz="1600" b="1" dirty="0" smtClean="0"/>
              <a:t>		</a:t>
            </a:r>
            <a:r>
              <a:rPr lang="gu-IN" sz="1600" b="1" dirty="0" smtClean="0"/>
              <a:t>વૃદ્ધાવસ્થા એ જીવનની સુવર્ણ અવસ્થા ગણાતી હતી. પરંતુ પ્રવર્તમાન સમયમાં આપણે આ જ અવસ્થાને અનેક તકલીફો કે મુસીબતોમાં પરિવર્તિત થયેલી જોઈ, જાણી શકીએ છીએ. આપણી આદર્શ ભારતીય સંસ્કૃતિને કલંકરૂપ વૃદ્ધાશ્રમો આજે વૃદ્ધોથી ઉભરાઈ રહ્યા છે, ત્યારે મનમાં પ્રશ્ન થાય છે કે, </a:t>
            </a:r>
            <a:r>
              <a:rPr lang="hi-IN" sz="1600" b="1" dirty="0" smtClean="0"/>
              <a:t>“</a:t>
            </a:r>
            <a:r>
              <a:rPr lang="gu-IN" sz="1600" b="1" dirty="0" smtClean="0"/>
              <a:t>માતૃદેવો ભવ</a:t>
            </a:r>
            <a:r>
              <a:rPr lang="hi-IN" sz="1600" b="1" dirty="0" smtClean="0"/>
              <a:t>, </a:t>
            </a:r>
            <a:r>
              <a:rPr lang="gu-IN" sz="1600" b="1" dirty="0" smtClean="0"/>
              <a:t>પિતૃદેવો ભવ” ની આપણી સંસ્કૃતિ શું મૃતઃપાય થઈ ગઈ છે </a:t>
            </a:r>
            <a:r>
              <a:rPr lang="en-US" sz="1600" b="1" dirty="0" smtClean="0"/>
              <a:t>? </a:t>
            </a:r>
          </a:p>
          <a:p>
            <a:pPr marL="0" indent="0" algn="just">
              <a:buNone/>
            </a:pPr>
            <a:endParaRPr lang="en-US" sz="1600" b="1" dirty="0" smtClean="0"/>
          </a:p>
          <a:p>
            <a:pPr marL="0" indent="0" algn="just">
              <a:buNone/>
            </a:pPr>
            <a:r>
              <a:rPr lang="en-US" sz="1600" b="1" dirty="0" smtClean="0"/>
              <a:t>		</a:t>
            </a:r>
            <a:r>
              <a:rPr lang="gu-IN" sz="1600" b="1" dirty="0" smtClean="0"/>
              <a:t>વૃદ્ધત્વની સમસ્યા એક સાર્વત્રિક સમસ્યા તરીકે વિશ્વના તમામ દેશોમાં જોવા મળે છે</a:t>
            </a:r>
            <a:r>
              <a:rPr lang="en-US" sz="1600" b="1" dirty="0" smtClean="0"/>
              <a:t>. </a:t>
            </a:r>
            <a:r>
              <a:rPr lang="gu-IN" sz="1600" b="1" dirty="0" smtClean="0"/>
              <a:t>વૃદ્ધત્વની સમસ્યા સાર્વત્રિક હોવા છતા વૃદ્ધત્વનો દર જુદી</a:t>
            </a:r>
            <a:r>
              <a:rPr lang="en-US" sz="1600" b="1" dirty="0" smtClean="0"/>
              <a:t>-</a:t>
            </a:r>
            <a:r>
              <a:rPr lang="gu-IN" sz="1600" b="1" dirty="0" smtClean="0"/>
              <a:t>જુદી વ્યકિતઓમાં જુદા</a:t>
            </a:r>
            <a:r>
              <a:rPr lang="en-US" sz="1600" b="1" dirty="0" smtClean="0"/>
              <a:t>-</a:t>
            </a:r>
            <a:r>
              <a:rPr lang="gu-IN" sz="1600" b="1" dirty="0" smtClean="0"/>
              <a:t>જુદો જોવા મળે છે</a:t>
            </a:r>
            <a:r>
              <a:rPr lang="en-US" sz="1600" b="1" dirty="0" smtClean="0"/>
              <a:t>. </a:t>
            </a:r>
            <a:r>
              <a:rPr lang="gu-IN" sz="1600" b="1" dirty="0" smtClean="0"/>
              <a:t>પશ્ચિમી સંસ્કૃતિના આંધળા અનુકરણને પરિણામે આજે ભારતીય સંસ્કૃતિમાં પણ ખૂબ જ ઝડપથી ધરખમ ફેરફારો થઇ રહ્યા છે</a:t>
            </a:r>
            <a:r>
              <a:rPr lang="en-US" sz="1600" b="1" dirty="0" smtClean="0"/>
              <a:t>, </a:t>
            </a:r>
            <a:r>
              <a:rPr lang="gu-IN" sz="1600" b="1" dirty="0" smtClean="0"/>
              <a:t>અને તેને પરિણામે આજે ભારતમાં પણ વૃદ્ધાશ્રમોની સંખ્યામાં દિવસે દિવસે ખુબ જ ઝડપથી વધારો થઇ રહ્યો છે</a:t>
            </a:r>
            <a:r>
              <a:rPr lang="en-US" sz="1600" b="1" dirty="0" smtClean="0"/>
              <a:t>. </a:t>
            </a:r>
            <a:r>
              <a:rPr lang="gu-IN" sz="1600" b="1" dirty="0" smtClean="0"/>
              <a:t>આજે ફકત ગુજરાતમાં જ</a:t>
            </a:r>
            <a:r>
              <a:rPr lang="en-US" sz="1600" b="1" dirty="0" smtClean="0"/>
              <a:t> 78 </a:t>
            </a:r>
            <a:r>
              <a:rPr lang="gu-IN" sz="1600" b="1" dirty="0" smtClean="0"/>
              <a:t>જેટલા વૃદ્ધાશ્રમો આવેલા છે અને આ વૃદ્ધાશ્રમોમાંથી મોટાભાગના વૃદ્ધાશ્રમમાં રહેવા માટે જગ્યા નથી કેટલાક વૃદ્ધાશ્રમમાં તો પ્રતીક્ષા યાદી બનાવવામાં આવે છે જે</a:t>
            </a:r>
            <a:r>
              <a:rPr lang="en-US" sz="1600" b="1" dirty="0" smtClean="0"/>
              <a:t>, </a:t>
            </a:r>
            <a:r>
              <a:rPr lang="gu-IN" sz="1600" b="1" dirty="0" smtClean="0"/>
              <a:t>ભારતીય સંસ્કૃતિ માટે ખુબ જ દુઃખદ ઘટના છે</a:t>
            </a:r>
            <a:r>
              <a:rPr lang="en-US" sz="1600" b="1" dirty="0" smtClean="0"/>
              <a:t>. </a:t>
            </a:r>
            <a:r>
              <a:rPr lang="gu-IN" sz="1600" b="1" dirty="0" smtClean="0"/>
              <a:t>વૃદ્ધત્વની સમસ્યા એ વર્તમાન સમયમાં એક મહત્વની માનવીય તથા સામાજિક સમસ્યા છે</a:t>
            </a:r>
            <a:r>
              <a:rPr lang="en-US" sz="1600" b="1" dirty="0" smtClean="0"/>
              <a:t>. </a:t>
            </a:r>
            <a:r>
              <a:rPr lang="gu-IN" sz="1600" b="1" dirty="0" smtClean="0"/>
              <a:t>એક સાર્વત્રિક સમસ્યા તરીકે તે દુનિયાના બધા જ દેશોમાં જોવા મળે છે</a:t>
            </a:r>
            <a:r>
              <a:rPr lang="en-US" sz="1600" b="1" dirty="0" smtClean="0"/>
              <a:t>.</a:t>
            </a:r>
          </a:p>
          <a:p>
            <a:pPr marL="0" indent="0" algn="just">
              <a:buNone/>
            </a:pPr>
            <a:endParaRPr lang="en-US" sz="1600" b="1" dirty="0" smtClean="0"/>
          </a:p>
          <a:p>
            <a:pPr marL="0" indent="0" algn="just">
              <a:buNone/>
            </a:pPr>
            <a:r>
              <a:rPr lang="en-US" sz="1600" b="1" dirty="0" smtClean="0"/>
              <a:t>		</a:t>
            </a:r>
            <a:r>
              <a:rPr lang="hi-IN" sz="1600" b="1" dirty="0" smtClean="0"/>
              <a:t>માનવસમાજના ઉદ્દગમકાળથી વૃદ્ધો તો હતા જ પણ આ સદીની શરૂઆતથી જ અને તેમાંય છેલ્લા કેટલાક વર્ષોથી દુનિયાના સમાજોમાં વૃદ્ધોનો એક વિશિષ્ટ સામાજિક સમૂહ તરીકે સાર્વત્રિક રીતે સ્વીકાર થયો છે</a:t>
            </a:r>
            <a:r>
              <a:rPr lang="en-US" sz="1600" b="1" dirty="0" smtClean="0"/>
              <a:t>. </a:t>
            </a:r>
            <a:r>
              <a:rPr lang="hi-IN" sz="1600" b="1" dirty="0" smtClean="0"/>
              <a:t>તેમાં ભારત દેશ અપવાદરૂપ નથી</a:t>
            </a:r>
            <a:r>
              <a:rPr lang="en-US" sz="1600" b="1" dirty="0" smtClean="0"/>
              <a:t>. </a:t>
            </a:r>
            <a:r>
              <a:rPr lang="hi-IN" sz="1600" b="1" dirty="0" smtClean="0"/>
              <a:t>જેનું મુખ્ય કાર્ય વૃદ્ધોની પરિસ્થિતિલક્ષી પ્રશ્નો અને તેમના જીવનને અસર કરતાં પરિબળોનો સમાજશાસ્ત્રીય અભ્યાસ કરવાનું છે</a:t>
            </a:r>
            <a:r>
              <a:rPr lang="en-US" sz="1600" b="1" dirty="0" smtClean="0"/>
              <a:t>. </a:t>
            </a:r>
            <a:r>
              <a:rPr lang="hi-IN" sz="1600" b="1" dirty="0" smtClean="0"/>
              <a:t>આ સંદર્ભમાં વર્તમાન સમયમાં વૃદ્ધત્વના સમાજશાસ્ત્રીય અભ્યાસનું ઘણું મહત્વ છે</a:t>
            </a:r>
            <a:r>
              <a:rPr lang="en-US" sz="1600" b="1" dirty="0" smtClean="0"/>
              <a:t>. </a:t>
            </a:r>
            <a:r>
              <a:rPr lang="hi-IN" sz="1600" b="1" dirty="0" smtClean="0"/>
              <a:t>આ સંદર્ભમાં મારા આ સંશોધનમાં સંશોધન વિષય તરીકે</a:t>
            </a:r>
            <a:r>
              <a:rPr lang="en-US" sz="1600" b="1" dirty="0" smtClean="0"/>
              <a:t> "</a:t>
            </a:r>
            <a:r>
              <a:rPr lang="gu-IN" sz="1600" b="1" dirty="0" smtClean="0"/>
              <a:t>વૃદ્ધાશ્રમમાં રહેતાં વૃદ્ધોનો</a:t>
            </a:r>
            <a:r>
              <a:rPr lang="hi-IN" sz="1600" b="1" dirty="0" smtClean="0"/>
              <a:t> સમાજશાસ્ત્રીય અભ્યાસ</a:t>
            </a:r>
            <a:r>
              <a:rPr lang="en-US" sz="1600" b="1" dirty="0" smtClean="0"/>
              <a:t>" </a:t>
            </a:r>
            <a:r>
              <a:rPr lang="hi-IN" sz="1600" b="1" dirty="0" smtClean="0"/>
              <a:t>આ સંશોધન એક ઉપયોગી અને ઉપકારક બની રહેશે તેવી આશા છે</a:t>
            </a:r>
            <a:r>
              <a:rPr lang="en-US" sz="1600" b="1"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1554162"/>
            <a:ext cx="8534400" cy="4525963"/>
          </a:xfrm>
        </p:spPr>
        <p:txBody>
          <a:bodyPr>
            <a:normAutofit fontScale="55000" lnSpcReduction="20000"/>
          </a:bodyPr>
          <a:lstStyle/>
          <a:p>
            <a:pPr algn="just">
              <a:lnSpc>
                <a:spcPct val="170000"/>
              </a:lnSpc>
              <a:buFont typeface="Wingdings" pitchFamily="2" charset="2"/>
              <a:buChar char="Ø"/>
            </a:pPr>
            <a:r>
              <a:rPr lang="gu-IN" dirty="0" smtClean="0"/>
              <a:t>અભ્યાસ હેઠળના વૃધ્ધાશ્રમોમાંથી પસંદ કરવામાં આવેલા 210 ઉત્તરદાતાઓ પૈકી 21 પુરુષ અને 4 સ્ત્રી એમ કુલ 25 એટલે કે 11.90 ટકા ઉત્તરદાતાઓએ છેલ્લા એક વર્ષમાં જ વૃધ્ધાશ્રમમાં આશરો લીધો છે. જયારે 55 પુરુષ અને 32 સ્ત્રી એમ કુલ 87 એટલે કે 41.43 ટકા ઉત્તરદાતાઓએ વૃધ્ધાશ્રમમાં 1 થી 5 વર્ષ પહેલા આશરો લીધો હતો. જયારે 38 પુરુષ અને 24 સ્ત્રી એમ કુલ 62 એટલે કે 29.52 ટકા ઉત્તરદાતાઓએ 5 થી 10 વર્ષ પહેલા વૃધ્ધાશ્રમમાં આશરો લીધો હતો. જ્યારે 24 પુરુષ અને 12 સ્ત્રી એમ કુલ 36 એટલે કે 17.14 ટકા ઉત્તરદાતાઓ 10 વર્ષ કે તેથી વધારે સમયથી વૃધ્ધાશ્રમનો આશરો લીધો છે. </a:t>
            </a:r>
            <a:endParaRPr lang="en-US" dirty="0" smtClean="0"/>
          </a:p>
          <a:p>
            <a:pPr algn="just">
              <a:lnSpc>
                <a:spcPct val="170000"/>
              </a:lnSpc>
              <a:buFont typeface="Wingdings" pitchFamily="2" charset="2"/>
              <a:buChar char="Ø"/>
            </a:pPr>
            <a:r>
              <a:rPr lang="gu-IN" dirty="0" smtClean="0"/>
              <a:t>આમ સૌથી વધુ એટલે કે કુલ 87 (41.43 ટકા) ઉત્તરદાતાઓને પોતાનો પરિવાર હોવા છતાં પણ છેલ્લા પાંચ વર્ષમાં વૃધ્ધાશ્રમનો આશરો લેવો પડેલ છે.</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6" name="Content Placeholder 5"/>
          <p:cNvSpPr>
            <a:spLocks noGrp="1"/>
          </p:cNvSpPr>
          <p:nvPr>
            <p:ph idx="1"/>
          </p:nvPr>
        </p:nvSpPr>
        <p:spPr>
          <a:xfrm>
            <a:off x="304800" y="1554162"/>
            <a:ext cx="8534400" cy="4525963"/>
          </a:xfrm>
        </p:spPr>
        <p:txBody>
          <a:bodyPr>
            <a:normAutofit fontScale="62500" lnSpcReduction="20000"/>
          </a:bodyPr>
          <a:lstStyle/>
          <a:p>
            <a:pPr algn="just">
              <a:lnSpc>
                <a:spcPct val="220000"/>
              </a:lnSpc>
              <a:buFont typeface="Wingdings" pitchFamily="2" charset="2"/>
              <a:buChar char="Ø"/>
            </a:pPr>
            <a:r>
              <a:rPr lang="en-US" dirty="0" smtClean="0"/>
              <a:t> </a:t>
            </a:r>
            <a:r>
              <a:rPr lang="gu-IN" dirty="0" smtClean="0"/>
              <a:t>અભ્યાસ હેઠળના 210 ઉત્તરદાતાઓ પૈકી 118 પુરુષ અને 54 સ્ત્રી એમ કુલ 172 એટલે કે 81.90 ટકા ઉત્તરદાતાઓ જાતે જ વૃધ્ધાશ્રમમાં આવ્યા હતા. જયારે 7 પુરુષ અને 8 સ્ત્રી એમ કુલ 15 એટલે કે 07.14 ટકા ઉત્તરદાતાઓને તેમના પુત્ર વૃધ્ધાશ્રમમાં મુકવા આવ્યા હતા. જયારે 12 પુરુષ અને 7 સ્ત્રી એમ કુલ 19 એટલે કે 09.05 ટકા ઉત્તરદાતાઓને તેમની પુત્રી વૃધ્ધાશ્રમમાં મુકવા આવી હતી. જ્યારે 1 પુરુષ અને 3 સ્ત્રી એમ કુલ 04 એટલે કે 01.90 ટકા ઉત્તરદાતાઓને તેમના પાડોશી અને સગાં-સંબંધી મુકવા આવ્યા હતા.</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6" name="Content Placeholder 5"/>
          <p:cNvSpPr>
            <a:spLocks noGrp="1"/>
          </p:cNvSpPr>
          <p:nvPr>
            <p:ph idx="1"/>
          </p:nvPr>
        </p:nvSpPr>
        <p:spPr>
          <a:xfrm>
            <a:off x="304800" y="914400"/>
            <a:ext cx="8458200" cy="4876800"/>
          </a:xfrm>
        </p:spPr>
        <p:txBody>
          <a:bodyPr>
            <a:noAutofit/>
          </a:bodyPr>
          <a:lstStyle/>
          <a:p>
            <a:pPr algn="just">
              <a:lnSpc>
                <a:spcPct val="220000"/>
              </a:lnSpc>
              <a:buFont typeface="Wingdings" pitchFamily="2" charset="2"/>
              <a:buChar char="Ø"/>
            </a:pPr>
            <a:r>
              <a:rPr lang="gu-IN" sz="1400" dirty="0" smtClean="0"/>
              <a:t>અભ્યાસ હેઠળના કુલ 210 ઉત્તરદાતાઓ પૈકી 62 પુરુષ અને 22 સ્ત્રી એમ કુલ 84 એટલે કે 40.00 ટકા ઉત્તરદાતાઓએ જ વૃધ્ધાશ્રમમાં રહેવા માટે માસિક નાણા પૈસા આપે છે. જ્યારે 76 પુરુષ અને 50 સ્ત્રી એમ કુલ 126 એટલે કે 60.00 ટકા ઉત્તરદાતાઓ વૃધ્ધાશ્રમમાં રહેવા માટે માસિક નાણા આપતા નથી. </a:t>
            </a:r>
            <a:endParaRPr lang="en-US" sz="1400" dirty="0" smtClean="0"/>
          </a:p>
          <a:p>
            <a:pPr algn="just">
              <a:lnSpc>
                <a:spcPct val="220000"/>
              </a:lnSpc>
              <a:buFont typeface="Wingdings" pitchFamily="2" charset="2"/>
              <a:buChar char="Ø"/>
            </a:pPr>
            <a:r>
              <a:rPr lang="gu-IN" sz="1400" dirty="0" smtClean="0"/>
              <a:t>આમ 60 ટકા ઉત્તરદાતાઓ વૃધ્ધાશ્રમમાં રહેવા માટે પૈસા આપતા નથી જેનું મુખ્ય કારણ એ છે કે તેમની પાસે પૈસા જ નથી. જ્યારે જે ઉત્તરદાતાઓ પૈસા આપે છે તે લોકો પોતાની સુવિધા માટે જ પૈસા આપે છે. જેમ કે સારા કપડા ધોવા માટે</a:t>
            </a:r>
            <a:r>
              <a:rPr lang="en-US" sz="1400" dirty="0" smtClean="0"/>
              <a:t>,</a:t>
            </a:r>
            <a:r>
              <a:rPr lang="gu-IN" sz="1400" dirty="0" smtClean="0"/>
              <a:t> ઈસ્ત્રીવાળા કપડા પહેરવા વગેરે માટે. </a:t>
            </a:r>
            <a:endParaRPr lang="en-US" sz="1400" dirty="0" smtClean="0"/>
          </a:p>
          <a:p>
            <a:pPr algn="just">
              <a:lnSpc>
                <a:spcPct val="220000"/>
              </a:lnSpc>
              <a:buFont typeface="Wingdings" pitchFamily="2" charset="2"/>
              <a:buChar char="Ø"/>
            </a:pPr>
            <a:r>
              <a:rPr lang="gu-IN" sz="1400" dirty="0" smtClean="0"/>
              <a:t>જે લોકો પૈસા આપે છે તેમાંથી 10 પુરુષ અને 16 સ્ત્રી એમ કુલ 26  ઉત્તરદાતાઓ માત્ર 500 રૂપિયા સુધીનો ખર્ચ કરે છે જેમું ટકાવારી પ્રમાણ 30.95 છે. 1500 રૂપિયા સુધીનો ખર્ચ કરવા વાળા ઉત્તરદાતાઓમાં 36 પુરુષ અને 04 સ્ત્રી એમ કુલ 40 છે જેનું ટકાવારી પ્રમાણ 47.62 છે. જ્યારે 2500 રૂપિયા સુધીનો ખર્ચ કરવા વાળા ઉત્તરદાતાઓમાં 16 પુરુષ અને 02 સ્ત્રી એમ કુલ 18 છે જેનું ટકાવારી પ્રમાણ 21.43 છે. </a:t>
            </a:r>
            <a:endParaRPr lang="en-US" sz="1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1036637"/>
            <a:ext cx="8382000" cy="4525963"/>
          </a:xfrm>
        </p:spPr>
        <p:txBody>
          <a:bodyPr>
            <a:normAutofit fontScale="55000" lnSpcReduction="20000"/>
          </a:bodyPr>
          <a:lstStyle/>
          <a:p>
            <a:pPr algn="just">
              <a:lnSpc>
                <a:spcPct val="170000"/>
              </a:lnSpc>
              <a:buFont typeface="Wingdings" pitchFamily="2" charset="2"/>
              <a:buChar char="Ø"/>
            </a:pPr>
            <a:r>
              <a:rPr lang="gu-IN" dirty="0" smtClean="0"/>
              <a:t>અભ્યાસ હેઠળના કુલ ઉત્તરદાતાઓ પૈકી જેમને સંતાન સ્વરૂપે એક પણ દીકરી કે દીકરો નથી તેઓને વૃધ્ધાશ્રમમાં એક પણ રૂપિયા લીધા વગર રાખવામાં આવે છે. જ્યારે જેમને માત્ર પુત્ર છે તેમાંથી માત્ર 8 પુરુષ અને 16 સ્ત્રી એમ કુલ 24 એટલે કે 57.14 ટકા ઉત્તરદાતાઓને જ તેમના પુત્ર વૃધ્ધાશ્રમમાં રહેવા માટે પૈસા આપે છે. જેમને માત્ર દીકરી જ હતી તેમાંથી 3 પુરુષ ને 15 સ્ત્રી એમ કુલ 18 એટલે કે 42.86 ટકા ઉત્તરદાતાઓને તેમની પુત્રી અને જમાઈ વૃધ્ધાશ્રમમાં રહેવા માટે પૈસા આપે છે. </a:t>
            </a:r>
            <a:endParaRPr lang="en-US" dirty="0" smtClean="0"/>
          </a:p>
          <a:p>
            <a:pPr algn="just">
              <a:lnSpc>
                <a:spcPct val="170000"/>
              </a:lnSpc>
              <a:buNone/>
            </a:pPr>
            <a:endParaRPr lang="en-US" dirty="0" smtClean="0"/>
          </a:p>
          <a:p>
            <a:pPr algn="just">
              <a:lnSpc>
                <a:spcPct val="170000"/>
              </a:lnSpc>
              <a:buFont typeface="Wingdings" pitchFamily="2" charset="2"/>
              <a:buChar char="Ø"/>
            </a:pPr>
            <a:r>
              <a:rPr lang="gu-IN" dirty="0" smtClean="0"/>
              <a:t>આમ અભ્યાસ હેઠળના કુલ 210 ઉત્તરદાતાઓ જેમને સંતાન સ્વરૂપે એક પણ દીકરી કે દીકરો નથી તેઓને વૃધ્ધાશ્રમમાં એક પણ રૂપિયા લીધા વગર રાખવામાં આવે છે તે વૃધ્ધાશ્રમના સંચાલકોનો સારો નિર્ણય ગણી શકાય.</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914400"/>
            <a:ext cx="8382000" cy="4525963"/>
          </a:xfrm>
        </p:spPr>
        <p:txBody>
          <a:bodyPr>
            <a:noAutofit/>
          </a:bodyPr>
          <a:lstStyle/>
          <a:p>
            <a:pPr algn="just">
              <a:lnSpc>
                <a:spcPct val="220000"/>
              </a:lnSpc>
              <a:buFont typeface="Wingdings" pitchFamily="2" charset="2"/>
              <a:buChar char="Ø"/>
            </a:pPr>
            <a:r>
              <a:rPr lang="gu-IN" sz="1600" dirty="0" smtClean="0"/>
              <a:t>અભ્યાસ હેઠળના કુલ 210 ઉત્તરદાતાઓ પૈકી </a:t>
            </a:r>
            <a:r>
              <a:rPr lang="en-US" sz="1600" dirty="0" smtClean="0"/>
              <a:t>35</a:t>
            </a:r>
            <a:r>
              <a:rPr lang="gu-IN" sz="1600" dirty="0" smtClean="0"/>
              <a:t> પુરુષ અને </a:t>
            </a:r>
            <a:r>
              <a:rPr lang="en-US" sz="1600" dirty="0" smtClean="0"/>
              <a:t>7</a:t>
            </a:r>
            <a:r>
              <a:rPr lang="gu-IN" sz="1600" dirty="0" smtClean="0"/>
              <a:t> સ્ત્રી એમ કુલ </a:t>
            </a:r>
            <a:r>
              <a:rPr lang="en-US" sz="1600" dirty="0" smtClean="0"/>
              <a:t>42</a:t>
            </a:r>
            <a:r>
              <a:rPr lang="gu-IN" sz="1600" dirty="0" smtClean="0"/>
              <a:t> એટલે કે </a:t>
            </a:r>
            <a:r>
              <a:rPr lang="en-US" sz="1600" dirty="0" smtClean="0"/>
              <a:t>20.00</a:t>
            </a:r>
            <a:r>
              <a:rPr lang="gu-IN" sz="1600" dirty="0" smtClean="0"/>
              <a:t> ટકા ઉત્તરદાતાઓએ વૃધ્ધાશ્રમમાં આવવા માટેના મુખ્ય કારણોમાં એક કારણ એ છે કે તેમને કોઈ પણ સંતાન નથી. જયારે 59 પુરુષ ને 28 સ્ત્રી એમ કુલ 87 એટલે કે 41.43 ટકા ઉત્તરદાતાઓને એકલતા સતાવતી હતી જેના કારણે એ લોકો વૃધ્ધાશ્રમનો સહારો લીધેલ છે. જયારે 28 પુરુષ અને 19 સ્ત્રી એમ કુલ 47 એટલે કે 22.38 ટકા ઉત્તરદાતાઓને ઘરમાં કામ બાબતે ઝઘડો થતો હતો તેના કારણે વૃધ્ધાશ્રમનો સહારો લેવો પડ્યો છે. જ્યારે 16 પુરુષ અને 18 સ્ત્રી એમ કુલ 34 એટલે કે 16.19 ટકા ઉત્તરદાતાઓ ઘરમાં પૈસા બાબતે ઝઘડો થતા વૃધ્ધાશ્રમમાં રહેવાનું વધારે પસંદ કરે છે. </a:t>
            </a:r>
            <a:endParaRPr lang="en-US" sz="1600" dirty="0" smtClean="0"/>
          </a:p>
          <a:p>
            <a:pPr algn="just">
              <a:lnSpc>
                <a:spcPct val="220000"/>
              </a:lnSpc>
              <a:buFont typeface="Wingdings" pitchFamily="2" charset="2"/>
              <a:buChar char="Ø"/>
            </a:pPr>
            <a:r>
              <a:rPr lang="gu-IN" sz="1600" dirty="0" smtClean="0"/>
              <a:t>	આમ સૌથી વધુ એટલે કે 87 (41.43 ટકા) ઉત્તરદાતાઓને એકલતા સતાવતી હોવાથી વૃધ્ધાશ્રમમાં આવવા માટેના મુખ્ય કારણોમાંનું એક કારણ ગણી શકાય. </a:t>
            </a:r>
            <a:endParaRPr lang="en-US"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1143000"/>
            <a:ext cx="8382000" cy="5105400"/>
          </a:xfrm>
        </p:spPr>
        <p:txBody>
          <a:bodyPr>
            <a:noAutofit/>
          </a:bodyPr>
          <a:lstStyle/>
          <a:p>
            <a:pPr algn="just">
              <a:lnSpc>
                <a:spcPct val="150000"/>
              </a:lnSpc>
              <a:buFont typeface="Wingdings" pitchFamily="2" charset="2"/>
              <a:buChar char="Ø"/>
            </a:pPr>
            <a:r>
              <a:rPr lang="gu-IN" sz="1600" dirty="0" smtClean="0"/>
              <a:t>અભ્યાસ હેઠળના કુલ 210 ઉત્તરદાતાઓ પૈકી 124 પુરુષ અને 37 સ્ત્રી એમ કુલ 161 એટલે કે 76.67 ટકા ઉત્તરદાતાઓ વૃધ્ધાશ્રમમાં આવવા માટેના જવાબદાર કારણોમાં પોતાની જાતને જ જવાબદાર ગણે છે. જયારે 12 પુરુષ ને 20 સ્ત્રી એમ કુલ 32 એટલે કે 15.24 ટકા ઉત્તરદાતાઓએ પુત્ર અને પુત્રવધુને જવાબદાર ગણ્યા છે. જ્યારે 2 પુરુષ  અને 15 સ્ત્રી એમ કુલ 17 એટલે કે 08.10 ટકા ઉત્તરદાતાઓએ પુત્ર ન હોવાથી અમે દીકરી અને જમાઈના ઘરે ન રહી શકીએ માટે તેઓ વૃધ્ધાશ્રમમાં રહેવાનું વધારે પસંદ કરેલ છે.</a:t>
            </a:r>
            <a:r>
              <a:rPr lang="en-US" sz="1600" dirty="0" smtClean="0"/>
              <a:t> </a:t>
            </a:r>
          </a:p>
          <a:p>
            <a:pPr>
              <a:lnSpc>
                <a:spcPct val="150000"/>
              </a:lnSpc>
              <a:buFont typeface="Wingdings" pitchFamily="2" charset="2"/>
              <a:buChar char="Ø"/>
            </a:pPr>
            <a:r>
              <a:rPr lang="gu-IN" sz="1600" dirty="0" smtClean="0"/>
              <a:t>અભ્યાસ હેઠળના કુલ 210 ઉત્તરદાતાઓ પૈકી 32 પુરુષ અને 33  સ્ત્રી એમ કુલ 65 એટલે કે 30.95 ટકા ઉત્તરદાતાઓનું માનવું છે કે તેઓ પોતે વૃધ્ધાશ્રમમાં રહેતા હોવા છતાં પણ તેમના કુટુંબના અન્ય વ્યક્તિઓ સાથેનો તેમનો વ્યવહાર સારો છે. જ્યારે 106 પુરુષ અને 39 સ્ત્રી એમ કુલ 145 એટલે કે 69.05 ટકા ઉત્તરદાતાઓનો તેમના કુટુંબના અન્ય વ્યક્તિઓ સાથેનો વ્યવહાર ખરાબ હતો. </a:t>
            </a:r>
            <a:endParaRPr lang="en-US" sz="1600" dirty="0" smtClean="0"/>
          </a:p>
          <a:p>
            <a:pPr>
              <a:lnSpc>
                <a:spcPct val="150000"/>
              </a:lnSpc>
              <a:buFont typeface="Wingdings" pitchFamily="2" charset="2"/>
              <a:buChar char="Ø"/>
            </a:pPr>
            <a:r>
              <a:rPr lang="gu-IN" sz="1600" dirty="0" smtClean="0"/>
              <a:t>	આમ સૌથી વધુ એટલે કે કુલ 145 (69.05 ટકા) ઉત્તરદાતાઓ વૃધ્ધાશ્રમમાં રહેતા હોવાથી તેમના કુટુંબના અન્ય વ્યક્તિઓ સાથેનો વ્યવહાર ખરાબ રહ્યો છે તેમ જણાવેલ છે.</a:t>
            </a:r>
            <a:endParaRPr lang="en-US" sz="1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1143000"/>
            <a:ext cx="8382000" cy="5486400"/>
          </a:xfrm>
        </p:spPr>
        <p:txBody>
          <a:bodyPr>
            <a:noAutofit/>
          </a:bodyPr>
          <a:lstStyle/>
          <a:p>
            <a:pPr algn="just">
              <a:lnSpc>
                <a:spcPct val="150000"/>
              </a:lnSpc>
              <a:buFont typeface="Wingdings" pitchFamily="2" charset="2"/>
              <a:buChar char="Ø"/>
            </a:pPr>
            <a:r>
              <a:rPr lang="gu-IN" sz="1600" dirty="0" smtClean="0"/>
              <a:t>અભ્યાસ હેઠળના કુલ 210 ઉત્તરદાતાઓ પૈકી 39 પુરુષ અને 22 સ્ત્રી એમ કુલ 61 એટલે કે 29.05 ટકા ઉત્તરદાતાઓ જ જાતે ચાલી શકે છે. જયારે 53 પુરુષ અને 28 સ્ત્રી એમ 81 એટલે કે 38.57 ટકા ઉત્તરદાતાઓને ચાલવામાં મુશ્કેલી પડે છે. જ્યારે 46 પુરુષ અને 22 સ્ત્રી એમ કુલ 68 એટલે કે 32.38 ટકા ઉત્તરદાતાઓ અન્યની અથવા વોકરની મદદથી ચાલે છે.</a:t>
            </a:r>
            <a:endParaRPr lang="en-US" sz="1600" dirty="0" smtClean="0"/>
          </a:p>
          <a:p>
            <a:pPr algn="just">
              <a:lnSpc>
                <a:spcPct val="150000"/>
              </a:lnSpc>
              <a:buFont typeface="Wingdings" pitchFamily="2" charset="2"/>
              <a:buChar char="Ø"/>
            </a:pPr>
            <a:r>
              <a:rPr lang="gu-IN" sz="1600" dirty="0" smtClean="0"/>
              <a:t>આમ સૌથી વધુ 32.38 ટકા ઉત્તરદાતાઓ પોતાની વય મર્યાદા અથવા નાદુરસ્ત તબીયતના કારણે અન્યની અથવા વોકરની મદદથી ચાલે છે.</a:t>
            </a:r>
            <a:r>
              <a:rPr lang="en-US" sz="1600" dirty="0" smtClean="0"/>
              <a:t> </a:t>
            </a:r>
          </a:p>
          <a:p>
            <a:pPr algn="just">
              <a:lnSpc>
                <a:spcPct val="150000"/>
              </a:lnSpc>
              <a:buFont typeface="Wingdings" pitchFamily="2" charset="2"/>
              <a:buChar char="Ø"/>
            </a:pPr>
            <a:r>
              <a:rPr lang="gu-IN" sz="1600" dirty="0" smtClean="0"/>
              <a:t>અભ્યાસ હેઠળના વૃધ્ધાશ્રમમાં રહેતા કુલ 210 ઉત્તરદાતાઓ પૈકી 29 પુરુષ અને 34 સ્ત્રી એમ કુલ 63 એટલે કે 30.00 ટકા ઉત્તરદાતાઓને જ સાંભળવામાં કોઈ તકલીફ પડતી નથી. જયારે 52 પુરુષ અને 34 સ્ત્રી એમ કુલ 86 એટલે કે 40.95 ટકા ઉત્તરદાતાઓને સંભાળવામાં મુશ્કેલી પડે છે. જ્યારે 57 પુરુષ અને 4 સ્ત્રી એમ કુલ 61 એટલે કે 29.05 ટકા ઉત્તરદાતાઓને સંભાળવા માટે અન્યની મદદ લેવી પડે છે. </a:t>
            </a:r>
            <a:endParaRPr lang="en-US" sz="1600" dirty="0" smtClean="0"/>
          </a:p>
          <a:p>
            <a:pPr algn="just">
              <a:lnSpc>
                <a:spcPct val="150000"/>
              </a:lnSpc>
              <a:buFont typeface="Wingdings" pitchFamily="2" charset="2"/>
              <a:buChar char="Ø"/>
            </a:pPr>
            <a:r>
              <a:rPr lang="gu-IN" sz="1600" dirty="0" smtClean="0"/>
              <a:t>આમ સૌથી ઓછા એટલે કે 30.00 ટકા ઉત્તરદાતાઓને સંભાળવામાં કોઈ તકલીફ પડતી નથી જયારે બાકી 70.00 ટકા ઉત્તરદાતાઓને સાંભળવામાં તકલીફ પડે છે જેના કારણે મશીનની જરૂરિયાત પડે છે જે વૃધ્ધાશ્રમ દ્વારા પૂરું પાડવામાં આવે છે.</a:t>
            </a:r>
            <a:endParaRPr lang="en-US" sz="1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990600"/>
            <a:ext cx="8382000" cy="5715000"/>
          </a:xfrm>
        </p:spPr>
        <p:txBody>
          <a:bodyPr>
            <a:noAutofit/>
          </a:bodyPr>
          <a:lstStyle/>
          <a:p>
            <a:pPr algn="just">
              <a:lnSpc>
                <a:spcPct val="150000"/>
              </a:lnSpc>
            </a:pPr>
            <a:r>
              <a:rPr lang="gu-IN" sz="1600" dirty="0" smtClean="0"/>
              <a:t>અભ્યાસ હેઠળના કુલ 210 ઉત્તરદાતાઓ પૈકી 22 પુરુષ અને 15 સ્ત્રી એમ કુલ 37 એટલે કે 17.62 ટકા ઉત્તરદાતાઓને જોવામાં કોઈપણ મુશ્કેલી પડતી નથી અને પોતે જાતે જોઈ શકે છે. જયારે 51 પુરુષ અને 42 સ્ત્રી એમ કુલ 93 એટલે કે 44.29 ટકા ઉત્તરદાતાઓને જોવામાં મુશ્કેલી પડે છે. જ્યારે 65 પુરુષ અને 15 સ્ત્રી એમ કુલ 80 એટલે કે 38.10 ટકા ઉત્તરદાતાઓ જોવામાં અન્યની મદદ મેળવે છે જેમાં ઉત્તરદાતાને ચાલતા ક્યાંય જવું હોય તો ક્યાંય અથડાઈ ના જાય તે જોવા માટે અન્યની મદદ લેવી પડે છે. </a:t>
            </a:r>
            <a:endParaRPr lang="en-US" sz="1600" dirty="0" smtClean="0"/>
          </a:p>
          <a:p>
            <a:pPr algn="just">
              <a:lnSpc>
                <a:spcPct val="150000"/>
              </a:lnSpc>
            </a:pPr>
            <a:r>
              <a:rPr lang="gu-IN" sz="1600" dirty="0" smtClean="0"/>
              <a:t>આમ સૌથી ઓછા એટલે કે કુલ 37 (17.61 ટકા) ઉત્તરદાતાઓની ઉંમર વધુ હોવા છતાં પણ તેઓને જોવામાં અન્ય કોઈની સહાય કે મદદ લેવી પડતી નથી અને તે પોતે જાતે જોઈ શકે છે તે એક સારી બાબત ગણી શકાય છે.</a:t>
            </a:r>
            <a:r>
              <a:rPr lang="en-US" sz="1600" dirty="0" smtClean="0"/>
              <a:t> </a:t>
            </a:r>
          </a:p>
          <a:p>
            <a:pPr algn="just">
              <a:lnSpc>
                <a:spcPct val="150000"/>
              </a:lnSpc>
            </a:pPr>
            <a:r>
              <a:rPr lang="gu-IN" sz="1600" dirty="0" smtClean="0"/>
              <a:t>અભ્યાસ હેઠળના કુલ 210 ઉત્તરદાતાઓ પૈકી 43 પુરુષ અને 27 સ્ત્રી એમ કુલ 70 એટલે કે 33.33 ટકા ઉત્તરદાતાઓ જાતે બેસી શકે છે. જયારે 41 પુરુષ અને 28 સ્ત્રી એમ કુલ 69 એટલે કે 32.86 ટકા ઉત્તરદાતાઓને જાતે બેસવામાં મુશ્કેલી પડે છે. જ્યારે 54 પુરુષ અને 17 સ્ત્રી એમ કુલ 71 એટલે કે 33.81 ટરા ઉત્તરદાતાઓને બેસવા માટે અન્યની મદદ લેવી પડે છે. </a:t>
            </a:r>
            <a:endParaRPr lang="en-US" sz="1600" dirty="0" smtClean="0"/>
          </a:p>
          <a:p>
            <a:pPr algn="just">
              <a:lnSpc>
                <a:spcPct val="150000"/>
              </a:lnSpc>
            </a:pPr>
            <a:r>
              <a:rPr lang="gu-IN" sz="1600" dirty="0" smtClean="0"/>
              <a:t>આમ સૌથી વધુ કુલ 71 એટલે કે 33.81 ટકા ઉત્તરદાતાઓ કોઈને કોઈ બીમારી કે તેઓની ઉંમરના કારણે બેસવા માટે અન્યની મદદ લેવી પડે છે.</a:t>
            </a:r>
            <a:endParaRPr lang="en-US"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990600"/>
            <a:ext cx="8382000" cy="5715000"/>
          </a:xfrm>
        </p:spPr>
        <p:txBody>
          <a:bodyPr>
            <a:noAutofit/>
          </a:bodyPr>
          <a:lstStyle/>
          <a:p>
            <a:pPr algn="just">
              <a:lnSpc>
                <a:spcPct val="150000"/>
              </a:lnSpc>
            </a:pPr>
            <a:r>
              <a:rPr lang="gu-IN" sz="1600" dirty="0" smtClean="0"/>
              <a:t>અભ્યાસ હેઠળના કુલ 210 ઉત્તરદાતાઓ પૈકી 22 પુરુષ અને 15 સ્ત્રી એમ કુલ 37 એટલે કે 17.62 ટકા ઉત્તરદાતાઓને જોવામાં કોઈપણ મુશ્કેલી પડતી નથી અને પોતે જાતે જોઈ શકે છે. જયારે 51 પુરુષ અને 42 સ્ત્રી એમ કુલ 93 એટલે કે 44.29 ટકા ઉત્તરદાતાઓને જોવામાં મુશ્કેલી પડે છે. જ્યારે 65 પુરુષ અને 15 સ્ત્રી એમ કુલ 80 એટલે કે 38.10 ટકા ઉત્તરદાતાઓ જોવામાં અન્યની મદદ મેળવે છે જેમાં ઉત્તરદાતાને ચાલતા ક્યાંય જવું હોય તો ક્યાંય અથડાઈ ના જાય તે જોવા માટે અન્યની મદદ લેવી પડે છે. </a:t>
            </a:r>
            <a:endParaRPr lang="en-US" sz="1600" dirty="0" smtClean="0"/>
          </a:p>
          <a:p>
            <a:pPr algn="just">
              <a:lnSpc>
                <a:spcPct val="150000"/>
              </a:lnSpc>
            </a:pPr>
            <a:r>
              <a:rPr lang="gu-IN" sz="1600" dirty="0" smtClean="0"/>
              <a:t>આમ સૌથી ઓછા એટલે કે કુલ 37 (17.61 ટકા) ઉત્તરદાતાઓની ઉંમર વધુ હોવા છતાં પણ તેઓને જોવામાં અન્ય કોઈની સહાય કે મદદ લેવી પડતી નથી અને તે પોતે જાતે જોઈ શકે છે તે એક સારી બાબત ગણી શકાય છે.</a:t>
            </a:r>
            <a:r>
              <a:rPr lang="en-US" sz="1600" dirty="0" smtClean="0"/>
              <a:t> </a:t>
            </a:r>
          </a:p>
          <a:p>
            <a:pPr algn="just">
              <a:lnSpc>
                <a:spcPct val="150000"/>
              </a:lnSpc>
            </a:pPr>
            <a:r>
              <a:rPr lang="gu-IN" sz="1600" dirty="0" smtClean="0"/>
              <a:t>અભ્યાસ હેઠળના કુલ 210 ઉત્તરદાતાઓ પૈકી 43 પુરુષ અને 27 સ્ત્રી એમ કુલ 70 એટલે કે 33.33 ટકા ઉત્તરદાતાઓ જાતે બેસી શકે છે. જયારે 41 પુરુષ અને 28 સ્ત્રી એમ કુલ 69 એટલે કે 32.86 ટકા ઉત્તરદાતાઓને જાતે બેસવામાં મુશ્કેલી પડે છે. જ્યારે 54 પુરુષ અને 17 સ્ત્રી એમ કુલ 71 એટલે કે 33.81 ટરા ઉત્તરદાતાઓને બેસવા માટે અન્યની મદદ લેવી પડે છે. </a:t>
            </a:r>
            <a:endParaRPr lang="en-US" sz="1600" dirty="0" smtClean="0"/>
          </a:p>
          <a:p>
            <a:pPr algn="just">
              <a:lnSpc>
                <a:spcPct val="150000"/>
              </a:lnSpc>
            </a:pPr>
            <a:r>
              <a:rPr lang="gu-IN" sz="1600" dirty="0" smtClean="0"/>
              <a:t>આમ સૌથી વધુ કુલ 71 એટલે કે 33.81 ટકા ઉત્તરદાતાઓ કોઈને કોઈ બીમારી કે તેઓની ઉંમરના કારણે બેસવા માટે અન્યની મદદ લેવી પડે છે.</a:t>
            </a:r>
            <a:endParaRPr lang="en-US" sz="1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838200"/>
          </a:xfrm>
        </p:spPr>
        <p:txBody>
          <a:bodyPr/>
          <a:lstStyle/>
          <a:p>
            <a:r>
              <a:rPr lang="gu-IN" b="1" dirty="0" smtClean="0"/>
              <a:t>ઉત્તરદાતાઓની સામાજિક</a:t>
            </a:r>
            <a:r>
              <a:rPr lang="hi-IN" b="1" dirty="0" smtClean="0"/>
              <a:t>-</a:t>
            </a:r>
            <a:r>
              <a:rPr lang="gu-IN" b="1" dirty="0" smtClean="0"/>
              <a:t>આર્થિક માહિતી </a:t>
            </a:r>
            <a:endParaRPr lang="en-US" dirty="0"/>
          </a:p>
        </p:txBody>
      </p:sp>
      <p:sp>
        <p:nvSpPr>
          <p:cNvPr id="5" name="Content Placeholder 4"/>
          <p:cNvSpPr>
            <a:spLocks noGrp="1"/>
          </p:cNvSpPr>
          <p:nvPr>
            <p:ph idx="1"/>
          </p:nvPr>
        </p:nvSpPr>
        <p:spPr>
          <a:xfrm>
            <a:off x="304800" y="990600"/>
            <a:ext cx="8382000" cy="4267200"/>
          </a:xfrm>
        </p:spPr>
        <p:txBody>
          <a:bodyPr>
            <a:noAutofit/>
          </a:bodyPr>
          <a:lstStyle/>
          <a:p>
            <a:pPr algn="just">
              <a:lnSpc>
                <a:spcPct val="200000"/>
              </a:lnSpc>
              <a:buFont typeface="Wingdings" pitchFamily="2" charset="2"/>
              <a:buChar char="Ø"/>
            </a:pPr>
            <a:r>
              <a:rPr lang="gu-IN" sz="1600" dirty="0" smtClean="0"/>
              <a:t>અભ્યાસ હેઠળના </a:t>
            </a:r>
            <a:r>
              <a:rPr lang="en-US" sz="1600" dirty="0" smtClean="0"/>
              <a:t>210</a:t>
            </a:r>
            <a:r>
              <a:rPr lang="gu-IN" sz="1600" dirty="0" smtClean="0"/>
              <a:t> ઉત્તરદાતાઓ પૈકી 33 પુરુષ અને 37 સ્ત્રી એમ કુલ 70 એટલે કે 33.33 ટકા ઉત્તરદાતાઓને કુદરતી હાજતમાં તકલીફ પડેતી નથી અને તેઓ પોતાની જાતે જઈ શકે છે. જયારે 105 પુરુષ અને 35 સ્ત્રી એમ કુલ 140 એટલે કે 66.67 ટકા ઉત્તરદાતાઓને કુદરતી હાજતમાં તકલીફ પડે છે તેનું કારણ જોતા તેઓને બેસવામાં તકલીફ પડતી હોવાથી કુદરતી હાજતમાં અન્યની મદદ લેવી પડે છે.</a:t>
            </a:r>
            <a:endParaRPr lang="en-US" sz="1600" dirty="0" smtClean="0"/>
          </a:p>
          <a:p>
            <a:pPr algn="just">
              <a:lnSpc>
                <a:spcPct val="200000"/>
              </a:lnSpc>
              <a:buFont typeface="Wingdings" pitchFamily="2" charset="2"/>
              <a:buChar char="Ø"/>
            </a:pPr>
            <a:r>
              <a:rPr lang="gu-IN" sz="1600" dirty="0" smtClean="0"/>
              <a:t>આમ સૌથી વધુ એટલે કે કુલ 140 (66.67 ટકા) ઉત્તરદાતાઓની નાદુરસ્ત તબીયત અથવા ઉંમરના કારણે કુદરતી હાજતમાં અન્યની મદદ અથવા વોકરની મદદ મેળવવી પડે છે.  </a:t>
            </a:r>
            <a:endParaRPr lang="en-US" sz="1600" dirty="0" smtClean="0"/>
          </a:p>
          <a:p>
            <a:pPr algn="just">
              <a:lnSpc>
                <a:spcPct val="200000"/>
              </a:lnSpc>
              <a:buFont typeface="Wingdings" pitchFamily="2" charset="2"/>
              <a:buChar char="Ø"/>
            </a:pPr>
            <a:r>
              <a:rPr lang="gu-IN" sz="1600" b="1" dirty="0" smtClean="0"/>
              <a:t>આમ, અહીં ઉત્તરદાતાઓના કરેલો ઊંડાણપૂર્વકના અભ્યાસના તારણો રજુ કરવામાં આવ્યા છે. </a:t>
            </a:r>
            <a:endParaRPr lang="en-US" sz="1600" dirty="0" smtClean="0"/>
          </a:p>
          <a:p>
            <a:pPr algn="just">
              <a:lnSpc>
                <a:spcPct val="200000"/>
              </a:lnSpc>
              <a:buFont typeface="Wingdings" pitchFamily="2" charset="2"/>
              <a:buChar char="Ø"/>
            </a:pP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3581400"/>
          </a:xfrm>
        </p:spPr>
        <p:txBody>
          <a:bodyPr>
            <a:normAutofit fontScale="25000" lnSpcReduction="20000"/>
          </a:bodyPr>
          <a:lstStyle/>
          <a:p>
            <a:pPr marL="0" indent="0" algn="just">
              <a:buNone/>
            </a:pPr>
            <a:r>
              <a:rPr lang="gu-IN" dirty="0" smtClean="0"/>
              <a:t> </a:t>
            </a:r>
            <a:endParaRPr lang="en-US" dirty="0" smtClean="0"/>
          </a:p>
          <a:p>
            <a:pPr marL="0" indent="0" algn="just">
              <a:lnSpc>
                <a:spcPct val="220000"/>
              </a:lnSpc>
              <a:buNone/>
            </a:pPr>
            <a:r>
              <a:rPr lang="en-US" sz="6400" b="1" dirty="0" smtClean="0"/>
              <a:t>		</a:t>
            </a:r>
            <a:r>
              <a:rPr lang="gu-IN" sz="6400" b="1" dirty="0" smtClean="0"/>
              <a:t>ગૂજરાત વિદ્યાપીઠ,</a:t>
            </a:r>
            <a:r>
              <a:rPr lang="en-US" sz="6400" b="1" dirty="0" smtClean="0"/>
              <a:t> </a:t>
            </a:r>
            <a:r>
              <a:rPr lang="gu-IN" sz="6400" b="1" dirty="0" smtClean="0"/>
              <a:t>અમદાવાદનાં સમાજશાસ્ત્ર અને સમાજમાનવશાસ્ત્ર વિભાગમાં પીએચ.ડી. (વિદ્યાવાચસ્પતિ) પદવી મેળવવા માટે એક શોધનિબંધ તૈયાર કરવાનો હોય છે. સામાજિક સંશોધનનાં સોપાનોમાં પાયારૂપ સર્વ પ્રથમ સોપાન સંશોધન વિષયની પસંદગી છે. આથી સમાજમાં કોઈ એક પાસાની જાણકારી થાય અને સંશોધન અંગેની સૂઝ કેળવાય આ બાબતનો ખ્યાલ રાખીને માર્ગદર્શકશ્રી સાથે ચર્ચા વિચારણા કરી પ્રસ્તુત સંશોધન “વૃદ્ધાશ્રમમાં રહેતા વૃદ્ધોનો સમાજશાસ્ત્રીય અભ્યાસ (અમદાવાદ શહેરનાં સંદર્ભમાં)” કરવાનો હોવાથી તે બાબત આવરી તેનું શીર્ષક નક્કી કરવામાં આવ્યું છે.</a:t>
            </a:r>
            <a:r>
              <a:rPr lang="en-US" sz="6400" b="1" dirty="0" smtClean="0"/>
              <a:t> </a:t>
            </a:r>
          </a:p>
        </p:txBody>
      </p:sp>
      <p:sp>
        <p:nvSpPr>
          <p:cNvPr id="4" name="Title 1"/>
          <p:cNvSpPr txBox="1">
            <a:spLocks/>
          </p:cNvSpPr>
          <p:nvPr/>
        </p:nvSpPr>
        <p:spPr>
          <a:xfrm>
            <a:off x="381000" y="381000"/>
            <a:ext cx="3733800" cy="838200"/>
          </a:xfrm>
          <a:prstGeom prst="rect">
            <a:avLst/>
          </a:prstGeom>
        </p:spPr>
        <p:txBody>
          <a:bodyPr vert="horz" anchor="ctr">
            <a:normAutofit fontScale="77500" lnSpcReduction="20000"/>
          </a:bodyPr>
          <a:lstStyle/>
          <a:p>
            <a:pPr lvl="0">
              <a:spcBef>
                <a:spcPct val="0"/>
              </a:spcBef>
            </a:pPr>
            <a:r>
              <a:rPr lang="gu-IN" sz="3600" b="1" dirty="0" smtClean="0"/>
              <a:t>સંશોધન વિષય પસંદગી</a:t>
            </a:r>
            <a:endParaRPr kumimoji="0" 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5638800" cy="838200"/>
          </a:xfrm>
        </p:spPr>
        <p:txBody>
          <a:bodyPr/>
          <a:lstStyle/>
          <a:p>
            <a:pPr algn="ctr"/>
            <a:r>
              <a:rPr lang="en-US" dirty="0" smtClean="0"/>
              <a:t>THANK YOU</a:t>
            </a:r>
            <a:endParaRPr lang="en-US" dirty="0"/>
          </a:p>
        </p:txBody>
      </p:sp>
      <p:pic>
        <p:nvPicPr>
          <p:cNvPr id="57346" name="Picture 2" descr="C:\Program Files\Microsoft Office\MEDIA\CAGCAT10\j0281904.wmf"/>
          <p:cNvPicPr>
            <a:picLocks noChangeAspect="1" noChangeArrowheads="1"/>
          </p:cNvPicPr>
          <p:nvPr/>
        </p:nvPicPr>
        <p:blipFill>
          <a:blip r:embed="rId2"/>
          <a:srcRect/>
          <a:stretch>
            <a:fillRect/>
          </a:stretch>
        </p:blipFill>
        <p:spPr bwMode="auto">
          <a:xfrm>
            <a:off x="1143000" y="1676400"/>
            <a:ext cx="6858000" cy="4953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04800"/>
            <a:ext cx="2743200" cy="838200"/>
          </a:xfrm>
        </p:spPr>
        <p:txBody>
          <a:bodyPr>
            <a:normAutofit/>
          </a:bodyPr>
          <a:lstStyle/>
          <a:p>
            <a:r>
              <a:rPr lang="gu-IN" sz="2800" dirty="0" smtClean="0"/>
              <a:t>અભ્યાસનું મહત્વ</a:t>
            </a:r>
            <a:endParaRPr lang="en-US" sz="2800" dirty="0"/>
          </a:p>
        </p:txBody>
      </p:sp>
      <p:sp>
        <p:nvSpPr>
          <p:cNvPr id="5" name="Content Placeholder 4"/>
          <p:cNvSpPr txBox="1">
            <a:spLocks noGrp="1"/>
          </p:cNvSpPr>
          <p:nvPr>
            <p:ph idx="1"/>
          </p:nvPr>
        </p:nvSpPr>
        <p:spPr>
          <a:xfrm>
            <a:off x="457200" y="1143000"/>
            <a:ext cx="8229600" cy="5509200"/>
          </a:xfrm>
          <a:prstGeom prst="rect">
            <a:avLst/>
          </a:prstGeom>
          <a:noFill/>
        </p:spPr>
        <p:txBody>
          <a:bodyPr wrap="square" rtlCol="0">
            <a:spAutoFit/>
          </a:bodyPr>
          <a:lstStyle/>
          <a:p>
            <a:pPr marL="0" indent="0" algn="just">
              <a:lnSpc>
                <a:spcPct val="200000"/>
              </a:lnSpc>
              <a:buNone/>
            </a:pPr>
            <a:r>
              <a:rPr lang="en-US" sz="1600" b="1" dirty="0" smtClean="0"/>
              <a:t>		</a:t>
            </a:r>
            <a:r>
              <a:rPr lang="gu-IN" sz="1600" b="1" dirty="0" smtClean="0"/>
              <a:t>વૃદ્ધોનું કુટુંબમાં અને સમાજમાં મહત્વ ઘણું છે</a:t>
            </a:r>
            <a:r>
              <a:rPr lang="en-US" sz="1600" b="1" dirty="0" smtClean="0"/>
              <a:t>. </a:t>
            </a:r>
            <a:r>
              <a:rPr lang="gu-IN" sz="1600" b="1" dirty="0" smtClean="0"/>
              <a:t>એટલે કે</a:t>
            </a:r>
            <a:r>
              <a:rPr lang="en-US" sz="1600" b="1" dirty="0" smtClean="0"/>
              <a:t>, </a:t>
            </a:r>
            <a:r>
              <a:rPr lang="gu-IN" sz="1600" b="1" dirty="0" smtClean="0"/>
              <a:t>કુટુંબ અને સમાજ માટે વૃદ્ધો અનેક રીતે ઉપયોગી છે</a:t>
            </a:r>
            <a:r>
              <a:rPr lang="en-US" sz="1600" b="1" dirty="0" smtClean="0"/>
              <a:t>. </a:t>
            </a:r>
            <a:r>
              <a:rPr lang="gu-IN" sz="1600" b="1" dirty="0" smtClean="0"/>
              <a:t>સામાન્ય રીતે કુટુંબમાં વૃદ્ધ વ્યકિત કુટુંબના વડા તરીકે વિવિધ ફરજો બજાવે છે</a:t>
            </a:r>
            <a:r>
              <a:rPr lang="en-US" sz="1600" b="1" dirty="0" smtClean="0"/>
              <a:t>. </a:t>
            </a:r>
            <a:r>
              <a:rPr lang="gu-IN" sz="1600" b="1" dirty="0" smtClean="0"/>
              <a:t>સામાજિક અને ધાર્મિક બાબતો અંગેના નિર્ણયો લે છે</a:t>
            </a:r>
            <a:r>
              <a:rPr lang="en-US" sz="1600" b="1" dirty="0" smtClean="0"/>
              <a:t>. </a:t>
            </a:r>
            <a:r>
              <a:rPr lang="gu-IN" sz="1600" b="1" dirty="0" smtClean="0"/>
              <a:t>કુટુંબમાં અપરિણિત સભ્યોના લગ્ન સંબંધો નકકી કરવામાં પણ તે મહત્વની ભૂમિકા ભજવે છે</a:t>
            </a:r>
            <a:r>
              <a:rPr lang="en-US" sz="1600" b="1" dirty="0" smtClean="0"/>
              <a:t>. </a:t>
            </a:r>
            <a:r>
              <a:rPr lang="gu-IN" sz="1600" b="1" dirty="0" smtClean="0"/>
              <a:t>સાથે સાથે બાળકો અને યુવાનો પર નિયંત્રણ રાખવાની અગત્યની જવાબદારી તેઓ બજાવે છે</a:t>
            </a:r>
            <a:r>
              <a:rPr lang="en-US" sz="1600" b="1" dirty="0" smtClean="0"/>
              <a:t>.</a:t>
            </a:r>
            <a:r>
              <a:rPr lang="gu-IN" sz="1600" b="1" dirty="0" smtClean="0"/>
              <a:t> વૃદ્ધો પાસે જીવનભરના વિવિધ અનુભવોનું સમૃધ્ધ ભાથુ હોય છે</a:t>
            </a:r>
            <a:r>
              <a:rPr lang="en-US" sz="1600" b="1" dirty="0" smtClean="0"/>
              <a:t>. </a:t>
            </a:r>
            <a:r>
              <a:rPr lang="gu-IN" sz="1600" b="1" dirty="0" smtClean="0"/>
              <a:t>તેમણે જીવનમાં અનેક પ્રકારના સુખ</a:t>
            </a:r>
            <a:r>
              <a:rPr lang="en-US" sz="1600" b="1" dirty="0" smtClean="0"/>
              <a:t>-</a:t>
            </a:r>
            <a:r>
              <a:rPr lang="gu-IN" sz="1600" b="1" dirty="0" smtClean="0"/>
              <a:t>દુ</a:t>
            </a:r>
            <a:r>
              <a:rPr lang="en-US" sz="1600" b="1" dirty="0" smtClean="0"/>
              <a:t>:</a:t>
            </a:r>
            <a:r>
              <a:rPr lang="gu-IN" sz="1600" b="1" dirty="0" smtClean="0"/>
              <a:t>ખ જોયા હોય છે અને અનુભવેલા હોય છે</a:t>
            </a:r>
            <a:r>
              <a:rPr lang="en-US" sz="1600" b="1" dirty="0" smtClean="0"/>
              <a:t>. </a:t>
            </a:r>
            <a:r>
              <a:rPr lang="gu-IN" sz="1600" b="1" dirty="0" smtClean="0"/>
              <a:t>આવા વૃદ્ધો કુટુંબમાં કે સમાજમાં જ્યારે જરૂરિયાત ઉભી થાય છે ત્યારે અને જ્યારે યુવાનો મુંઝવણ</a:t>
            </a:r>
            <a:r>
              <a:rPr lang="en-US" sz="1600" b="1" dirty="0" smtClean="0"/>
              <a:t>, </a:t>
            </a:r>
            <a:r>
              <a:rPr lang="gu-IN" sz="1600" b="1" dirty="0" smtClean="0"/>
              <a:t>અજંપો અનુભવે છે</a:t>
            </a:r>
            <a:r>
              <a:rPr lang="en-US" sz="1600" b="1" dirty="0" smtClean="0"/>
              <a:t>. </a:t>
            </a:r>
            <a:r>
              <a:rPr lang="gu-IN" sz="1600" b="1" dirty="0" smtClean="0"/>
              <a:t>ત્યારે તેમને યોગ્ય સમયે યોગ્ય સલાહ સૂચન અને માર્ગદર્શન આપવાનું અમૂલ્ય કાર્ય કરે છે</a:t>
            </a:r>
            <a:r>
              <a:rPr lang="en-US" sz="1600" b="1" dirty="0" smtClean="0"/>
              <a:t>.</a:t>
            </a:r>
            <a:r>
              <a:rPr lang="gu-IN" sz="1600" b="1" dirty="0" smtClean="0"/>
              <a:t> કુટુંબમાં સાથે રહેતા વિવિધ સભ્યો વચ્ચે જ્યારે કોઈ બાબતના કારણે સંઘર્ષ ઉભો થાય છે</a:t>
            </a:r>
            <a:r>
              <a:rPr lang="en-US" sz="1600" b="1" dirty="0" smtClean="0"/>
              <a:t>. </a:t>
            </a:r>
            <a:r>
              <a:rPr lang="gu-IN" sz="1600" b="1" dirty="0" smtClean="0"/>
              <a:t>ત્યારે તેના નિવારણમાં સમાધાનમાં અને સભ્યો વચ્ચે પરસ્પર પુનઃલાગણી અને પ્રેમપૂર્વકનો વ્યવહાર સ્થાપવામાં વૃદ્ધો મહત્વની ભૂમિકા ભજવે છે</a:t>
            </a:r>
            <a:r>
              <a:rPr lang="en-US" sz="1600" b="1"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82000" cy="5029200"/>
          </a:xfrm>
        </p:spPr>
        <p:txBody>
          <a:bodyPr>
            <a:noAutofit/>
          </a:bodyPr>
          <a:lstStyle/>
          <a:p>
            <a:pPr marL="0" indent="0" algn="just">
              <a:lnSpc>
                <a:spcPct val="150000"/>
              </a:lnSpc>
              <a:buNone/>
            </a:pPr>
            <a:r>
              <a:rPr lang="gu-IN" sz="1400" b="1" dirty="0" smtClean="0"/>
              <a:t>	</a:t>
            </a:r>
            <a:r>
              <a:rPr lang="en-US" sz="1400" b="1" dirty="0" smtClean="0"/>
              <a:t>	</a:t>
            </a:r>
            <a:r>
              <a:rPr lang="gu-IN" sz="1400" b="1" dirty="0" smtClean="0"/>
              <a:t>બાળકોના સામાજિકરણમાં વૃદ્ધો મહત્વનો ફાળો આપે છે</a:t>
            </a:r>
            <a:r>
              <a:rPr lang="en-US" sz="1400" b="1" dirty="0" smtClean="0"/>
              <a:t>.</a:t>
            </a:r>
            <a:r>
              <a:rPr lang="gu-IN" sz="1400" b="1" dirty="0" smtClean="0"/>
              <a:t>વિવિધ વાર્તાઓ દ્વારા તેઓ બાળકોને સત્ય</a:t>
            </a:r>
            <a:r>
              <a:rPr lang="en-US" sz="1400" b="1" dirty="0" smtClean="0"/>
              <a:t>, </a:t>
            </a:r>
            <a:r>
              <a:rPr lang="gu-IN" sz="1400" b="1" dirty="0" smtClean="0"/>
              <a:t>સેવા</a:t>
            </a:r>
            <a:r>
              <a:rPr lang="en-US" sz="1400" b="1" dirty="0" smtClean="0"/>
              <a:t>, </a:t>
            </a:r>
            <a:r>
              <a:rPr lang="gu-IN" sz="1400" b="1" dirty="0" smtClean="0"/>
              <a:t>પ્રામાણિકતા</a:t>
            </a:r>
            <a:r>
              <a:rPr lang="en-US" sz="1400" b="1" dirty="0" smtClean="0"/>
              <a:t>, </a:t>
            </a:r>
            <a:r>
              <a:rPr lang="gu-IN" sz="1400" b="1" dirty="0" smtClean="0"/>
              <a:t>સેવા</a:t>
            </a:r>
            <a:r>
              <a:rPr lang="en-US" sz="1400" b="1" dirty="0" smtClean="0"/>
              <a:t>, </a:t>
            </a:r>
            <a:r>
              <a:rPr lang="gu-IN" sz="1400" b="1" dirty="0" smtClean="0"/>
              <a:t>અહિંસા</a:t>
            </a:r>
            <a:r>
              <a:rPr lang="en-US" sz="1400" b="1" dirty="0" smtClean="0"/>
              <a:t>, </a:t>
            </a:r>
            <a:r>
              <a:rPr lang="gu-IN" sz="1400" b="1" dirty="0" smtClean="0"/>
              <a:t>પરોપકારના પાઠ ભણાવે છે</a:t>
            </a:r>
            <a:r>
              <a:rPr lang="en-US" sz="1400" b="1" dirty="0" smtClean="0"/>
              <a:t>. </a:t>
            </a:r>
            <a:r>
              <a:rPr lang="gu-IN" sz="1400" b="1" dirty="0" smtClean="0"/>
              <a:t>આમ</a:t>
            </a:r>
            <a:r>
              <a:rPr lang="en-US" sz="1400" b="1" dirty="0" smtClean="0"/>
              <a:t>, </a:t>
            </a:r>
            <a:r>
              <a:rPr lang="gu-IN" sz="1400" b="1" dirty="0" smtClean="0"/>
              <a:t>બાળકોને સારા નાગરિક બનાવવાની તાલીમ આપે છે</a:t>
            </a:r>
            <a:r>
              <a:rPr lang="en-US" sz="1400" b="1" dirty="0" smtClean="0"/>
              <a:t>. </a:t>
            </a:r>
            <a:r>
              <a:rPr lang="gu-IN" sz="1400" b="1" dirty="0" smtClean="0"/>
              <a:t>બાળકો સામાજિક ધોરણો પ્રમાણે વર્તન કરે અને ધોરણભંગ ન કરે તે અંગે ધ્યાન આપે છે</a:t>
            </a:r>
            <a:r>
              <a:rPr lang="en-US" sz="1400" b="1" dirty="0" smtClean="0"/>
              <a:t>.  </a:t>
            </a:r>
          </a:p>
          <a:p>
            <a:pPr marL="0" indent="0" algn="just">
              <a:lnSpc>
                <a:spcPct val="150000"/>
              </a:lnSpc>
              <a:buNone/>
            </a:pPr>
            <a:r>
              <a:rPr lang="en-US" sz="1400" b="1" dirty="0" smtClean="0"/>
              <a:t>		</a:t>
            </a:r>
            <a:r>
              <a:rPr lang="gu-IN" sz="1400" b="1" dirty="0" smtClean="0"/>
              <a:t>કયારેક કુટુંબની આર્થિક પરિસ્થિતિ બગડે કે કુટુંબના કોઈ સભ્યનું અચાનક અવસાન થાય ત્યારે કુટુંબના સભ્યો દુ</a:t>
            </a:r>
            <a:r>
              <a:rPr lang="en-US" sz="1400" b="1" dirty="0" smtClean="0"/>
              <a:t>:</a:t>
            </a:r>
            <a:r>
              <a:rPr lang="gu-IN" sz="1400" b="1" dirty="0" smtClean="0"/>
              <a:t>ખ અને અતિ આઘાતની લાગણી અનુભવે છે</a:t>
            </a:r>
            <a:r>
              <a:rPr lang="en-US" sz="1400" b="1" dirty="0" smtClean="0"/>
              <a:t>. </a:t>
            </a:r>
            <a:r>
              <a:rPr lang="gu-IN" sz="1400" b="1" dirty="0" smtClean="0"/>
              <a:t>તેઓ અસલામતી અને અજંપો અનુભવે છે</a:t>
            </a:r>
            <a:r>
              <a:rPr lang="en-US" sz="1400" b="1" dirty="0" smtClean="0"/>
              <a:t>. </a:t>
            </a:r>
            <a:r>
              <a:rPr lang="gu-IN" sz="1400" b="1" dirty="0" smtClean="0"/>
              <a:t>ક્યારેક તેઓ ભાંગી પડે છે</a:t>
            </a:r>
            <a:r>
              <a:rPr lang="en-US" sz="1400" b="1" dirty="0" smtClean="0"/>
              <a:t>. </a:t>
            </a:r>
            <a:r>
              <a:rPr lang="gu-IN" sz="1400" b="1" dirty="0" smtClean="0"/>
              <a:t>આવા સમયે વૃદ્ધો હૂંફ અને સલામતી આપવાનું અતિઉપયોગી કાર્ય કરે છે</a:t>
            </a:r>
            <a:r>
              <a:rPr lang="en-US" sz="1400" b="1" dirty="0" smtClean="0"/>
              <a:t>. </a:t>
            </a:r>
            <a:r>
              <a:rPr lang="gu-IN" sz="1400" b="1" dirty="0" smtClean="0"/>
              <a:t>આમ</a:t>
            </a:r>
            <a:r>
              <a:rPr lang="en-US" sz="1400" b="1" dirty="0" smtClean="0"/>
              <a:t>, </a:t>
            </a:r>
            <a:r>
              <a:rPr lang="gu-IN" sz="1400" b="1" dirty="0" smtClean="0"/>
              <a:t>યોગ્ય સમયે વૃદ્ધો દ્વારા હૂંફ</a:t>
            </a:r>
            <a:r>
              <a:rPr lang="en-US" sz="1400" b="1" dirty="0" smtClean="0"/>
              <a:t>, </a:t>
            </a:r>
            <a:r>
              <a:rPr lang="gu-IN" sz="1400" b="1" dirty="0" smtClean="0"/>
              <a:t>સલામતી</a:t>
            </a:r>
            <a:r>
              <a:rPr lang="en-US" sz="1400" b="1" dirty="0" smtClean="0"/>
              <a:t>, </a:t>
            </a:r>
            <a:r>
              <a:rPr lang="gu-IN" sz="1400" b="1" dirty="0" smtClean="0"/>
              <a:t>માર્ગદર્શન મળવાથી કુટુંબના સભ્યો અતિવિકટ પરિસ્થિતિમાંથી સલામત રીતે બહાર આવી શકે છે</a:t>
            </a:r>
            <a:r>
              <a:rPr lang="en-US" sz="1400" b="1" dirty="0" smtClean="0"/>
              <a:t>.</a:t>
            </a:r>
          </a:p>
          <a:p>
            <a:pPr marL="0" indent="0" algn="just">
              <a:lnSpc>
                <a:spcPct val="150000"/>
              </a:lnSpc>
              <a:buNone/>
            </a:pPr>
            <a:r>
              <a:rPr lang="en-US" sz="1400" b="1" dirty="0" smtClean="0"/>
              <a:t>		</a:t>
            </a:r>
            <a:r>
              <a:rPr lang="gu-IN" sz="1400" b="1" dirty="0" smtClean="0"/>
              <a:t>નાના બાળકો અને નવજાત બાળકોની સંભાળ લેવામાં વૃદ્ધ સ્ત્રીઓ ઉપયોગી થાય છે</a:t>
            </a:r>
            <a:r>
              <a:rPr lang="en-US" sz="1400" b="1" dirty="0" smtClean="0"/>
              <a:t>. </a:t>
            </a:r>
            <a:r>
              <a:rPr lang="gu-IN" sz="1400" b="1" dirty="0" smtClean="0"/>
              <a:t>બાળકોને થતી નાની મોટી ઘરઘથ્થુ દવાઓનું જ્ઞાન ઉપયોગી થાય છે</a:t>
            </a:r>
            <a:r>
              <a:rPr lang="en-US" sz="1400" b="1" dirty="0" smtClean="0"/>
              <a:t>. </a:t>
            </a:r>
            <a:r>
              <a:rPr lang="gu-IN" sz="1400" b="1" dirty="0" smtClean="0"/>
              <a:t>સુવાવડ કે અતિગંભીર માંદગીના પ્રસંગે તે મદદરૂપ થાય છે</a:t>
            </a:r>
            <a:r>
              <a:rPr lang="en-US" sz="1400" b="1" dirty="0" smtClean="0"/>
              <a:t>. </a:t>
            </a:r>
            <a:r>
              <a:rPr lang="gu-IN" sz="1400" b="1" dirty="0" smtClean="0"/>
              <a:t>આ ઉપરાંત તેઓ ઘરકામમાં</a:t>
            </a:r>
            <a:r>
              <a:rPr lang="en-US" sz="1400" b="1" dirty="0" smtClean="0"/>
              <a:t>, </a:t>
            </a:r>
            <a:r>
              <a:rPr lang="gu-IN" sz="1400" b="1" dirty="0" smtClean="0"/>
              <a:t>બાળઉછેરમાં યથાશકિત મદદ કરે છે</a:t>
            </a:r>
            <a:r>
              <a:rPr lang="en-US" sz="1400" b="1" dirty="0" smtClean="0"/>
              <a:t>. </a:t>
            </a:r>
          </a:p>
          <a:p>
            <a:pPr marL="0" indent="0" algn="just">
              <a:lnSpc>
                <a:spcPct val="150000"/>
              </a:lnSpc>
              <a:buNone/>
            </a:pPr>
            <a:r>
              <a:rPr lang="en-US" sz="1400" b="1" dirty="0" smtClean="0"/>
              <a:t>		</a:t>
            </a:r>
            <a:r>
              <a:rPr lang="hi-IN" sz="1400" b="1" dirty="0" smtClean="0"/>
              <a:t>વૃદ્ધો નેતૃત્વ પુરું પાડવાનું કાર્ય કરે છે</a:t>
            </a:r>
            <a:r>
              <a:rPr lang="en-US" sz="1400" b="1" dirty="0" smtClean="0"/>
              <a:t>. </a:t>
            </a:r>
            <a:r>
              <a:rPr lang="hi-IN" sz="1400" b="1" dirty="0" smtClean="0"/>
              <a:t>તેઓ કુટુંબના વડા તરીકે</a:t>
            </a:r>
            <a:r>
              <a:rPr lang="en-US" sz="1400" b="1" dirty="0" smtClean="0"/>
              <a:t>, </a:t>
            </a:r>
            <a:r>
              <a:rPr lang="hi-IN" sz="1400" b="1" dirty="0" smtClean="0"/>
              <a:t>ગામના વડા તરીકે</a:t>
            </a:r>
            <a:r>
              <a:rPr lang="en-US" sz="1400" b="1" dirty="0" smtClean="0"/>
              <a:t>, </a:t>
            </a:r>
            <a:r>
              <a:rPr lang="hi-IN" sz="1400" b="1" dirty="0" smtClean="0"/>
              <a:t>સમિતીના વડા તરીકે</a:t>
            </a:r>
            <a:r>
              <a:rPr lang="en-US" sz="1400" b="1" dirty="0" smtClean="0"/>
              <a:t>, </a:t>
            </a:r>
            <a:r>
              <a:rPr lang="hi-IN" sz="1400" b="1" dirty="0" smtClean="0"/>
              <a:t>જ્ઞાતિ પંચના વડા તરીકે કાર્ય કરે છે</a:t>
            </a:r>
            <a:r>
              <a:rPr lang="en-US" sz="1400" b="1" dirty="0" smtClean="0"/>
              <a:t>. </a:t>
            </a:r>
            <a:r>
              <a:rPr lang="hi-IN" sz="1400" b="1" dirty="0" smtClean="0"/>
              <a:t>કૌટુંબિક અને સામાજિક </a:t>
            </a:r>
            <a:r>
              <a:rPr lang="gu-IN" sz="1400" b="1" dirty="0" smtClean="0"/>
              <a:t>ઝઘડા</a:t>
            </a:r>
            <a:r>
              <a:rPr lang="hi-IN" sz="1400" b="1" dirty="0" smtClean="0"/>
              <a:t>ના નિવારણમાં મદદરૂપ થાય છે</a:t>
            </a:r>
            <a:r>
              <a:rPr lang="en-US" sz="1400" b="1" dirty="0" smtClean="0"/>
              <a:t>.</a:t>
            </a:r>
            <a:endParaRPr lang="en-US" sz="1400" b="1" dirty="0"/>
          </a:p>
        </p:txBody>
      </p:sp>
      <p:sp>
        <p:nvSpPr>
          <p:cNvPr id="4" name="Title 1"/>
          <p:cNvSpPr>
            <a:spLocks noGrp="1"/>
          </p:cNvSpPr>
          <p:nvPr>
            <p:ph type="title"/>
          </p:nvPr>
        </p:nvSpPr>
        <p:spPr>
          <a:xfrm>
            <a:off x="304800" y="304800"/>
            <a:ext cx="2743200" cy="838200"/>
          </a:xfrm>
        </p:spPr>
        <p:txBody>
          <a:bodyPr>
            <a:normAutofit/>
          </a:bodyPr>
          <a:lstStyle/>
          <a:p>
            <a:r>
              <a:rPr lang="gu-IN" sz="2800" dirty="0" smtClean="0"/>
              <a:t>અભ્યાસનું મહત્વ</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3200400" cy="609600"/>
          </a:xfrm>
        </p:spPr>
        <p:txBody>
          <a:bodyPr>
            <a:normAutofit fontScale="90000"/>
          </a:bodyPr>
          <a:lstStyle/>
          <a:p>
            <a:r>
              <a:rPr lang="gu-IN" b="1" dirty="0" smtClean="0"/>
              <a:t>સંશોધનના હેતુઓ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153400" cy="5029200"/>
          </a:xfrm>
        </p:spPr>
        <p:txBody>
          <a:bodyPr>
            <a:normAutofit/>
          </a:bodyPr>
          <a:lstStyle/>
          <a:p>
            <a:pPr marL="0" indent="0">
              <a:lnSpc>
                <a:spcPct val="170000"/>
              </a:lnSpc>
              <a:buFont typeface="Wingdings" pitchFamily="2" charset="2"/>
              <a:buChar char="v"/>
            </a:pPr>
            <a:r>
              <a:rPr lang="en-US" sz="1900" b="1" dirty="0" smtClean="0"/>
              <a:t> 	</a:t>
            </a:r>
            <a:r>
              <a:rPr lang="gu-IN" sz="1900" b="1" dirty="0" smtClean="0"/>
              <a:t>વૃદ્ધોની સામાજિક </a:t>
            </a:r>
            <a:r>
              <a:rPr lang="en-US" sz="1900" b="1" dirty="0" smtClean="0"/>
              <a:t>–</a:t>
            </a:r>
            <a:r>
              <a:rPr lang="gu-IN" sz="1900" b="1" dirty="0" smtClean="0"/>
              <a:t> આર્થિક પરિસ્થિતિ તપાસવી. </a:t>
            </a:r>
            <a:endParaRPr lang="en-US" sz="1900" b="1" dirty="0" smtClean="0"/>
          </a:p>
          <a:p>
            <a:pPr marL="0" indent="0">
              <a:lnSpc>
                <a:spcPct val="170000"/>
              </a:lnSpc>
              <a:buFont typeface="Wingdings" pitchFamily="2" charset="2"/>
              <a:buChar char="v"/>
            </a:pPr>
            <a:r>
              <a:rPr lang="en-US" sz="1900" b="1" dirty="0" smtClean="0"/>
              <a:t> 	</a:t>
            </a:r>
            <a:r>
              <a:rPr lang="gu-IN" sz="1900" b="1" dirty="0" smtClean="0"/>
              <a:t>કૌટુંબિક પરિસ્થિતિ તેમજ વૃદ્ધોના કુટુંબ સાથેના સગપણ</a:t>
            </a:r>
            <a:r>
              <a:rPr lang="en-US" sz="1900" b="1" dirty="0" smtClean="0"/>
              <a:t>  </a:t>
            </a:r>
            <a:r>
              <a:rPr lang="gu-IN" sz="1900" b="1" dirty="0" smtClean="0"/>
              <a:t>સંબંધો</a:t>
            </a:r>
            <a:r>
              <a:rPr lang="en-US" sz="1900" b="1" dirty="0" smtClean="0"/>
              <a:t> </a:t>
            </a:r>
            <a:r>
              <a:rPr lang="gu-IN" sz="1900" b="1" dirty="0" smtClean="0"/>
              <a:t>તપાસવા.</a:t>
            </a:r>
            <a:endParaRPr lang="en-US" sz="1900" b="1" dirty="0" smtClean="0"/>
          </a:p>
          <a:p>
            <a:pPr marL="0" indent="0">
              <a:lnSpc>
                <a:spcPct val="170000"/>
              </a:lnSpc>
              <a:buFont typeface="Wingdings" pitchFamily="2" charset="2"/>
              <a:buChar char="v"/>
            </a:pPr>
            <a:r>
              <a:rPr lang="en-US" sz="1900" b="1" dirty="0" smtClean="0"/>
              <a:t> 	</a:t>
            </a:r>
            <a:r>
              <a:rPr lang="gu-IN" sz="1900" b="1" dirty="0" smtClean="0"/>
              <a:t>ધાર્મિક તેમજ સાંસ્કૃતિક બાબતો તપાસવી.</a:t>
            </a:r>
            <a:endParaRPr lang="en-US" sz="1900" b="1" dirty="0" smtClean="0"/>
          </a:p>
          <a:p>
            <a:pPr marL="0" indent="0">
              <a:lnSpc>
                <a:spcPct val="170000"/>
              </a:lnSpc>
              <a:buFont typeface="Wingdings" pitchFamily="2" charset="2"/>
              <a:buChar char="v"/>
            </a:pPr>
            <a:r>
              <a:rPr lang="en-US" sz="1900" b="1" dirty="0" smtClean="0"/>
              <a:t> 	</a:t>
            </a:r>
            <a:r>
              <a:rPr lang="gu-IN" sz="1900" b="1" dirty="0" smtClean="0"/>
              <a:t>વૈયક્તિક સમસ્યાઓ અંગેની જાણકારી મેળવવી. </a:t>
            </a:r>
            <a:endParaRPr lang="en-US" sz="1900" b="1" dirty="0" smtClean="0"/>
          </a:p>
          <a:p>
            <a:pPr marL="0" indent="0">
              <a:lnSpc>
                <a:spcPct val="170000"/>
              </a:lnSpc>
              <a:buFont typeface="Wingdings" pitchFamily="2" charset="2"/>
              <a:buChar char="v"/>
            </a:pPr>
            <a:r>
              <a:rPr lang="en-US" sz="1900" b="1" dirty="0" smtClean="0"/>
              <a:t> 	</a:t>
            </a:r>
            <a:r>
              <a:rPr lang="gu-IN" sz="1900" b="1" dirty="0" smtClean="0"/>
              <a:t>વૃદ્ધાશ્રમમાં અપાતી પ્રાથમિક સગવડો તપાસવી. </a:t>
            </a:r>
            <a:endParaRPr lang="en-US" sz="1900" b="1" dirty="0" smtClean="0"/>
          </a:p>
          <a:p>
            <a:pPr marL="0" indent="0">
              <a:lnSpc>
                <a:spcPct val="170000"/>
              </a:lnSpc>
              <a:buFont typeface="Wingdings" pitchFamily="2" charset="2"/>
              <a:buChar char="v"/>
            </a:pPr>
            <a:r>
              <a:rPr lang="en-US" sz="1900" b="1" dirty="0" smtClean="0"/>
              <a:t> 	</a:t>
            </a:r>
            <a:r>
              <a:rPr lang="gu-IN" sz="1900" b="1" dirty="0" smtClean="0"/>
              <a:t>વૃદ્ધોની સ્વાસ્થ્ય તેમજ માનસિક પરિસ્થિતિ તપાસવી. </a:t>
            </a:r>
            <a:endParaRPr lang="en-US" sz="1900" b="1" dirty="0" smtClean="0"/>
          </a:p>
          <a:p>
            <a:pPr marL="0" indent="0">
              <a:lnSpc>
                <a:spcPct val="170000"/>
              </a:lnSpc>
              <a:buFont typeface="Wingdings" pitchFamily="2" charset="2"/>
              <a:buChar char="v"/>
            </a:pPr>
            <a:r>
              <a:rPr lang="en-US" sz="1900" b="1" dirty="0" smtClean="0"/>
              <a:t> 	</a:t>
            </a:r>
            <a:r>
              <a:rPr lang="gu-IN" sz="1900" b="1" dirty="0" smtClean="0"/>
              <a:t>વૃદ્ધાશ્રમમાં રહેવા પાછળનાં કારણો તપાસવા. </a:t>
            </a:r>
            <a:endParaRPr lang="en-US" sz="1900" b="1" dirty="0" smtClean="0"/>
          </a:p>
          <a:p>
            <a:pPr marL="0" indent="0">
              <a:lnSpc>
                <a:spcPct val="170000"/>
              </a:lnSpc>
              <a:buFont typeface="Wingdings" pitchFamily="2" charset="2"/>
              <a:buChar char="v"/>
            </a:pPr>
            <a:r>
              <a:rPr lang="en-US" sz="1900" b="1" dirty="0" smtClean="0"/>
              <a:t> 	</a:t>
            </a:r>
            <a:r>
              <a:rPr lang="gu-IN" sz="1900" b="1" dirty="0" smtClean="0"/>
              <a:t>કુટુંબમાં વૃદ્ધો સાથેનું વર્તન તેમજ વૃદ્ધોની પ્રવૃત્તિઓ તપાસવી. </a:t>
            </a:r>
            <a:endParaRPr lang="en-US" sz="1900" b="1" dirty="0" smtClean="0"/>
          </a:p>
          <a:p>
            <a:pPr marL="0" indent="0">
              <a:lnSpc>
                <a:spcPct val="170000"/>
              </a:lnSpc>
              <a:buFont typeface="Wingdings" pitchFamily="2" charset="2"/>
              <a:buChar char="v"/>
            </a:pPr>
            <a:r>
              <a:rPr lang="en-US" sz="1900" b="1" dirty="0" smtClean="0"/>
              <a:t> 	</a:t>
            </a:r>
            <a:r>
              <a:rPr lang="gu-IN" sz="1900" b="1" dirty="0" smtClean="0"/>
              <a:t>શૈક્ષણિક બાબતોની માહિતી મેળવવી.</a:t>
            </a:r>
            <a:r>
              <a:rPr lang="en-US" sz="1900" b="1"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2362200" cy="685800"/>
          </a:xfrm>
        </p:spPr>
        <p:txBody>
          <a:bodyPr>
            <a:normAutofit fontScale="90000"/>
          </a:bodyPr>
          <a:lstStyle/>
          <a:p>
            <a:r>
              <a:rPr lang="en-US" b="1" dirty="0" smtClean="0"/>
              <a:t/>
            </a:r>
            <a:br>
              <a:rPr lang="en-US" b="1" dirty="0" smtClean="0"/>
            </a:br>
            <a:r>
              <a:rPr lang="gu-IN" b="1" dirty="0" smtClean="0"/>
              <a:t>અભ્યાસ ક્ષેત્ર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7772400" cy="1295400"/>
          </a:xfrm>
        </p:spPr>
        <p:txBody>
          <a:bodyPr>
            <a:noAutofit/>
          </a:bodyPr>
          <a:lstStyle/>
          <a:p>
            <a:pPr marL="0" indent="0" algn="just">
              <a:lnSpc>
                <a:spcPct val="150000"/>
              </a:lnSpc>
              <a:buNone/>
            </a:pPr>
            <a:r>
              <a:rPr lang="gu-IN" sz="1800" b="1" dirty="0" smtClean="0"/>
              <a:t>પ્રસ્તુત અભ્યાસમાં હેતુપૂર્વક વિષયની પસંદગી તેમજ સમય </a:t>
            </a:r>
            <a:r>
              <a:rPr lang="en-US" sz="1800" b="1" dirty="0" smtClean="0"/>
              <a:t>–</a:t>
            </a:r>
            <a:r>
              <a:rPr lang="gu-IN" sz="1800" b="1" dirty="0" smtClean="0"/>
              <a:t> મર્યાદાના કારણે વિશાળ અભ્યાસ ક્ષેત્ર નહી રાખતા અમદાવાદ શહેરમાં આવેલા વૃદ્ધાશ્રમોનો</a:t>
            </a:r>
            <a:r>
              <a:rPr lang="en-US" sz="1800" b="1" dirty="0" smtClean="0"/>
              <a:t> </a:t>
            </a:r>
            <a:r>
              <a:rPr lang="gu-IN" sz="1800" b="1" dirty="0" smtClean="0"/>
              <a:t>સમાજશાસ્ત્રીય</a:t>
            </a:r>
            <a:r>
              <a:rPr lang="en-US" sz="1800" b="1" dirty="0" smtClean="0"/>
              <a:t> </a:t>
            </a:r>
            <a:r>
              <a:rPr lang="gu-IN" sz="1800" b="1" dirty="0" smtClean="0"/>
              <a:t>અભ્યાસ માટે અભ્યાસક્ષેત્ર પસંદ કરેલ છે. </a:t>
            </a:r>
            <a:endParaRPr lang="en-US" sz="1800" b="1" dirty="0" smtClean="0"/>
          </a:p>
        </p:txBody>
      </p:sp>
      <p:sp>
        <p:nvSpPr>
          <p:cNvPr id="5" name="Title 1"/>
          <p:cNvSpPr txBox="1">
            <a:spLocks/>
          </p:cNvSpPr>
          <p:nvPr/>
        </p:nvSpPr>
        <p:spPr>
          <a:xfrm>
            <a:off x="304800" y="2362200"/>
            <a:ext cx="5105400" cy="762000"/>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gu-IN"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નિદર્શ પસંદગી </a:t>
            </a:r>
            <a:endParaRPr kumimoji="0" 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Rectangle 5"/>
          <p:cNvSpPr/>
          <p:nvPr/>
        </p:nvSpPr>
        <p:spPr>
          <a:xfrm>
            <a:off x="304800" y="4570400"/>
            <a:ext cx="7772400" cy="2135200"/>
          </a:xfrm>
          <a:prstGeom prst="rect">
            <a:avLst/>
          </a:prstGeom>
        </p:spPr>
        <p:txBody>
          <a:bodyPr wrap="square">
            <a:spAutoFit/>
          </a:bodyPr>
          <a:lstStyle/>
          <a:p>
            <a:pPr algn="just">
              <a:lnSpc>
                <a:spcPct val="150000"/>
              </a:lnSpc>
            </a:pPr>
            <a:r>
              <a:rPr lang="gu-IN" dirty="0" smtClean="0"/>
              <a:t>	</a:t>
            </a:r>
            <a:r>
              <a:rPr lang="gu-IN" b="1" dirty="0" smtClean="0"/>
              <a:t>કોઈપણ સંશોધન ત્યારે જ વૈજ્ઞાનિક અને વિશ્વસનીય બને જ્યારે તેની સમગ્ર પ્રક્રિયા પ્રમાણિત કરેલ વૈજ્ઞાનિક પધ્ધતિથી થઈ હોય. આ સંશોધન કરવા માટે બે પ્રકારની માહિતી મેળવવામાં આવશે. </a:t>
            </a:r>
            <a:endParaRPr lang="en-US" dirty="0" smtClean="0"/>
          </a:p>
          <a:p>
            <a:pPr marL="342900" indent="-342900" algn="just">
              <a:lnSpc>
                <a:spcPct val="150000"/>
              </a:lnSpc>
              <a:buAutoNum type="arabicParenBoth"/>
            </a:pPr>
            <a:r>
              <a:rPr lang="gu-IN" b="1" dirty="0" smtClean="0"/>
              <a:t>પ્રાથમિક માહિતી અને </a:t>
            </a:r>
            <a:endParaRPr lang="en-US" b="1" dirty="0" smtClean="0"/>
          </a:p>
          <a:p>
            <a:pPr marL="342900" indent="-342900" algn="just">
              <a:lnSpc>
                <a:spcPct val="150000"/>
              </a:lnSpc>
            </a:pPr>
            <a:r>
              <a:rPr lang="gu-IN" b="1" dirty="0" smtClean="0"/>
              <a:t>(2) ગૌણ માહિતી.</a:t>
            </a:r>
            <a:r>
              <a:rPr lang="gu-IN" dirty="0" smtClean="0"/>
              <a:t> </a:t>
            </a:r>
            <a:endParaRPr lang="en-US" dirty="0" smtClean="0"/>
          </a:p>
        </p:txBody>
      </p:sp>
      <p:sp>
        <p:nvSpPr>
          <p:cNvPr id="7" name="Title 1"/>
          <p:cNvSpPr txBox="1">
            <a:spLocks/>
          </p:cNvSpPr>
          <p:nvPr/>
        </p:nvSpPr>
        <p:spPr>
          <a:xfrm>
            <a:off x="381000" y="3886200"/>
            <a:ext cx="5105400" cy="762000"/>
          </a:xfrm>
          <a:prstGeom prst="rect">
            <a:avLst/>
          </a:prstGeom>
        </p:spPr>
        <p:txBody>
          <a:bodyPr vert="horz" anchor="ctr">
            <a:normAutofit fontScale="8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gu-IN"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માહિતી એકત્રીકરણ પ્રયુક્તિઓ </a:t>
            </a:r>
            <a:endParaRPr kumimoji="0" 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8" name="Content Placeholder 2"/>
          <p:cNvSpPr txBox="1">
            <a:spLocks/>
          </p:cNvSpPr>
          <p:nvPr/>
        </p:nvSpPr>
        <p:spPr>
          <a:xfrm>
            <a:off x="533400" y="2667000"/>
            <a:ext cx="7772400" cy="1676400"/>
          </a:xfrm>
          <a:prstGeom prst="rect">
            <a:avLst/>
          </a:prstGeom>
        </p:spPr>
        <p:txBody>
          <a:bodyPr vert="horz">
            <a:noAutofit/>
          </a:bodyPr>
          <a:lstStyle/>
          <a:p>
            <a:pPr marL="0" marR="0" lvl="0" indent="0" algn="just" defTabSz="914400" rtl="0" eaLnBrk="1" fontAlgn="auto" latinLnBrk="0" hangingPunct="1">
              <a:lnSpc>
                <a:spcPct val="200000"/>
              </a:lnSpc>
              <a:spcBef>
                <a:spcPct val="20000"/>
              </a:spcBef>
              <a:spcAft>
                <a:spcPts val="0"/>
              </a:spcAft>
              <a:buClr>
                <a:schemeClr val="accent1"/>
              </a:buClr>
              <a:buSzPct val="70000"/>
              <a:buFont typeface="Wingdings 2"/>
              <a:buNone/>
              <a:tabLst/>
              <a:defRPr/>
            </a:pP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9" name="TextBox 8"/>
          <p:cNvSpPr txBox="1"/>
          <p:nvPr/>
        </p:nvSpPr>
        <p:spPr>
          <a:xfrm>
            <a:off x="381000" y="2997495"/>
            <a:ext cx="7696200" cy="888705"/>
          </a:xfrm>
          <a:prstGeom prst="rect">
            <a:avLst/>
          </a:prstGeom>
          <a:noFill/>
        </p:spPr>
        <p:txBody>
          <a:bodyPr wrap="square" rtlCol="0">
            <a:spAutoFit/>
          </a:bodyPr>
          <a:lstStyle/>
          <a:p>
            <a:pPr>
              <a:lnSpc>
                <a:spcPct val="150000"/>
              </a:lnSpc>
            </a:pPr>
            <a:r>
              <a:rPr lang="gu-IN" b="1" dirty="0" smtClean="0"/>
              <a:t>પ્રસ્તુત અભ્યાસમાં ઉત્તરદાતાની પસંદગી માટે યદ્દ્ચ્છ નિદર્શન પધ્ધતિનો ઉપયોગ કરવામાં આવ્યો છે.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b="1" dirty="0" smtClean="0"/>
              <a:t>પ્રાથમિક માહિતી </a:t>
            </a:r>
            <a:endParaRPr lang="en-US" dirty="0"/>
          </a:p>
        </p:txBody>
      </p:sp>
      <p:sp>
        <p:nvSpPr>
          <p:cNvPr id="3" name="Content Placeholder 2"/>
          <p:cNvSpPr>
            <a:spLocks noGrp="1"/>
          </p:cNvSpPr>
          <p:nvPr>
            <p:ph idx="1"/>
          </p:nvPr>
        </p:nvSpPr>
        <p:spPr>
          <a:xfrm>
            <a:off x="457200" y="1219200"/>
            <a:ext cx="8077200" cy="5181599"/>
          </a:xfrm>
        </p:spPr>
        <p:txBody>
          <a:bodyPr>
            <a:normAutofit fontScale="85000" lnSpcReduction="10000"/>
          </a:bodyPr>
          <a:lstStyle/>
          <a:p>
            <a:pPr marL="0" indent="0" algn="just">
              <a:lnSpc>
                <a:spcPct val="160000"/>
              </a:lnSpc>
              <a:buNone/>
            </a:pPr>
            <a:r>
              <a:rPr lang="en-US" sz="2400" dirty="0" smtClean="0"/>
              <a:t>		</a:t>
            </a:r>
            <a:r>
              <a:rPr lang="hi-IN" sz="2400" dirty="0" smtClean="0"/>
              <a:t>પ્રાથમિક માહિતી એટલે એવી માહિતી કે જે સંશોધકે પોતાના અભ્યાસક્ષેત્રમાંથી પોતે મેળવવાની હોય છે. અભ્યાસ વિસ્તારમાં જઈને સંશોધક દ્વારા પોતાના સંશોધન વિષય અંગે લોકોને પ્રત્યક્ષ મળીને જે માહિતી એકત્ર કરવામાં આવે છે તે પ્રાથમિક માહિતી કહેવાય</a:t>
            </a:r>
            <a:r>
              <a:rPr lang="gu-IN" sz="2400" dirty="0" smtClean="0"/>
              <a:t>. પ્રસ્તુત અભ્યાસમાં મુલાકાત અનુસૂચી દ્વારા માહિતી એકત્રિત કરવામાં આવી છે.</a:t>
            </a:r>
            <a:endParaRPr lang="en-US" sz="2400" dirty="0" smtClean="0"/>
          </a:p>
          <a:p>
            <a:pPr marL="0" indent="0" algn="just">
              <a:lnSpc>
                <a:spcPct val="160000"/>
              </a:lnSpc>
              <a:buNone/>
            </a:pPr>
            <a:endParaRPr lang="en-US" sz="2400" dirty="0" smtClean="0"/>
          </a:p>
          <a:p>
            <a:pPr marL="0" indent="0" algn="just">
              <a:buNone/>
            </a:pPr>
            <a:r>
              <a:rPr lang="gu-IN" sz="4200" b="1" dirty="0" smtClean="0"/>
              <a:t>ગૌણ માહિતી </a:t>
            </a:r>
            <a:endParaRPr lang="en-US" sz="4200" dirty="0" smtClean="0"/>
          </a:p>
          <a:p>
            <a:pPr marL="0" indent="0" algn="just">
              <a:lnSpc>
                <a:spcPct val="160000"/>
              </a:lnSpc>
              <a:buNone/>
            </a:pPr>
            <a:r>
              <a:rPr lang="en-US" b="1" dirty="0" smtClean="0"/>
              <a:t>		</a:t>
            </a:r>
            <a:r>
              <a:rPr lang="hi-IN" sz="2400" dirty="0" smtClean="0"/>
              <a:t>જે માહિતી સામાજિક સંશોધનના ચોક્કસ સંશોધન હેતુની પરિપૂર્તિ માટે એકત્ર કરવામાં આવી ન હોય તેવી પહેલેથી જ અસ્તિત્વ ધરાવતી કે નોંધાયેલી માહિતીને ગૌણ માહિતી કહેવાય.</a:t>
            </a:r>
            <a:r>
              <a:rPr lang="en-US" sz="2400" dirty="0" smtClean="0"/>
              <a:t> </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772</TotalTime>
  <Words>3802</Words>
  <Application>Microsoft Office PowerPoint</Application>
  <PresentationFormat>On-screen Show (4:3)</PresentationFormat>
  <Paragraphs>174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Trek</vt:lpstr>
      <vt:lpstr>Slide 1</vt:lpstr>
      <vt:lpstr>પ્રસ્તાવના</vt:lpstr>
      <vt:lpstr>Slide 3</vt:lpstr>
      <vt:lpstr>Slide 4</vt:lpstr>
      <vt:lpstr>અભ્યાસનું મહત્વ</vt:lpstr>
      <vt:lpstr>અભ્યાસનું મહત્વ</vt:lpstr>
      <vt:lpstr>સંશોધનના હેતુઓ  </vt:lpstr>
      <vt:lpstr> અભ્યાસ ક્ષેત્ર  </vt:lpstr>
      <vt:lpstr>પ્રાથમિક માહિતી </vt:lpstr>
      <vt:lpstr>માહિતીનું વર્ગીકરણ, અર્થઘટન અને કોષ્ટકીકરણ</vt:lpstr>
      <vt:lpstr>અભ્યાસ ક્ષેત્રનો પરિચય</vt:lpstr>
      <vt:lpstr>Slide 12</vt:lpstr>
      <vt:lpstr>વૃદ્ધાશ્રમોનો પરિચય</vt:lpstr>
      <vt:lpstr>વૃદ્ધાશ્રમોનો પરિચય</vt:lpstr>
      <vt:lpstr>વૃદ્ધાશ્રમોનો પરિચય</vt:lpstr>
      <vt:lpstr>વૃદ્ધાશ્રમોનો પરિચય</vt:lpstr>
      <vt:lpstr>વૃદ્ધાશ્રમોમાં વડીલોને મળતી સગવડ</vt:lpstr>
      <vt:lpstr>Slide 18</vt:lpstr>
      <vt:lpstr>ઉત્તરદાતાઓની સામાન્ય અને કૌટુંબિક માહિતી </vt:lpstr>
      <vt:lpstr>ઉત્તરદાતાઓની સામાન્ય અને કૌટુંબિક માહિતી </vt:lpstr>
      <vt:lpstr>ઉત્તરદાતાઓની સામાન્ય અને કૌટુંબિક માહિતી </vt:lpstr>
      <vt:lpstr>ઉત્તરદાતાઓની સામાજિક-આર્થિક માહિતી </vt:lpstr>
      <vt:lpstr>ઉત્તરદાતાઓની સામાન્ય અને કૌટુંબિક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ઉત્તરદાતાઓની સામાજિક-આર્થિક માહિતી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dell</cp:lastModifiedBy>
  <cp:revision>55</cp:revision>
  <dcterms:created xsi:type="dcterms:W3CDTF">2006-08-16T00:00:00Z</dcterms:created>
  <dcterms:modified xsi:type="dcterms:W3CDTF">2023-05-02T16:59:08Z</dcterms:modified>
</cp:coreProperties>
</file>